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6"/>
  </p:notesMasterIdLst>
  <p:sldIdLst>
    <p:sldId id="279" r:id="rId2"/>
    <p:sldId id="297" r:id="rId3"/>
    <p:sldId id="282" r:id="rId4"/>
    <p:sldId id="283" r:id="rId5"/>
    <p:sldId id="299" r:id="rId6"/>
    <p:sldId id="310" r:id="rId7"/>
    <p:sldId id="301" r:id="rId8"/>
    <p:sldId id="306" r:id="rId9"/>
    <p:sldId id="309" r:id="rId10"/>
    <p:sldId id="304" r:id="rId11"/>
    <p:sldId id="305" r:id="rId12"/>
    <p:sldId id="284" r:id="rId13"/>
    <p:sldId id="307" r:id="rId14"/>
    <p:sldId id="300" r:id="rId15"/>
    <p:sldId id="281" r:id="rId16"/>
    <p:sldId id="312" r:id="rId17"/>
    <p:sldId id="280" r:id="rId18"/>
    <p:sldId id="314" r:id="rId19"/>
    <p:sldId id="313" r:id="rId20"/>
    <p:sldId id="315" r:id="rId21"/>
    <p:sldId id="288" r:id="rId22"/>
    <p:sldId id="298" r:id="rId23"/>
    <p:sldId id="292" r:id="rId24"/>
    <p:sldId id="293" r:id="rId25"/>
    <p:sldId id="294" r:id="rId26"/>
    <p:sldId id="295" r:id="rId27"/>
    <p:sldId id="289" r:id="rId28"/>
    <p:sldId id="290" r:id="rId29"/>
    <p:sldId id="291" r:id="rId30"/>
    <p:sldId id="316" r:id="rId31"/>
    <p:sldId id="317" r:id="rId32"/>
    <p:sldId id="318" r:id="rId33"/>
    <p:sldId id="319" r:id="rId34"/>
    <p:sldId id="32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009"/>
    <a:srgbClr val="00FA00"/>
    <a:srgbClr val="00C000"/>
    <a:srgbClr val="009E00"/>
    <a:srgbClr val="05FF05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13709-B584-4F21-8F37-7E1FFBC1089C}" v="1" dt="2025-12-10T17:08:47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AE130-6FC5-4DF8-B5A1-06730D770C20}" type="datetimeFigureOut">
              <a:rPr lang="it-IT" smtClean="0"/>
              <a:t>10/12/2025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34C9-2AA9-400C-B934-80D11B386D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362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84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73A-118E-4D45-B374-4F952E4300EC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70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A87E-0917-4CEC-BB33-752344BBA1A9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00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4B77-BF87-4D56-ABC3-EC644A60F14D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06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9DC3-7E86-4F38-92E5-0BF3408E0213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09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DC16-00CF-4DDB-8F02-A1D8A822A42B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12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A35-F523-4123-83CE-307A4BEA5246}" type="datetime1">
              <a:rPr lang="it-IT" smtClean="0"/>
              <a:t>10/12/2025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DCF6A-C1E2-47C4-824C-84541671D4A0}" type="datetime1">
              <a:rPr lang="it-IT" smtClean="0"/>
              <a:t>10/12/2025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35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68BB-21C2-4721-8C37-E898C721A8D7}" type="datetime1">
              <a:rPr lang="it-IT" smtClean="0"/>
              <a:t>10/12/2025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201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1529-94E9-4839-8331-09A9B400DC19}" type="datetime1">
              <a:rPr lang="it-IT" smtClean="0"/>
              <a:t>10/12/2025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46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B023-59C0-4223-9E4F-F47FC7E75F4C}" type="datetime1">
              <a:rPr lang="it-IT" smtClean="0"/>
              <a:t>10/12/2025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7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B8E3-C68A-4C7B-A92A-BE01A6B1ABF0}" type="datetime1">
              <a:rPr lang="it-IT" smtClean="0"/>
              <a:t>10/12/2025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26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607D-A8BD-41E9-85E9-585C8854045E}" type="datetime1">
              <a:rPr lang="it-IT" smtClean="0"/>
              <a:t>10/12/2025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94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7.png"/><Relationship Id="rId7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jpe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eg"/><Relationship Id="rId18" Type="http://schemas.openxmlformats.org/officeDocument/2006/relationships/image" Target="../media/image84.jpeg"/><Relationship Id="rId26" Type="http://schemas.openxmlformats.org/officeDocument/2006/relationships/image" Target="../media/image92.png"/><Relationship Id="rId3" Type="http://schemas.openxmlformats.org/officeDocument/2006/relationships/image" Target="../media/image69.jpeg"/><Relationship Id="rId21" Type="http://schemas.openxmlformats.org/officeDocument/2006/relationships/image" Target="../media/image87.jpe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17" Type="http://schemas.openxmlformats.org/officeDocument/2006/relationships/image" Target="../media/image83.jpeg"/><Relationship Id="rId25" Type="http://schemas.openxmlformats.org/officeDocument/2006/relationships/image" Target="../media/image91.png"/><Relationship Id="rId2" Type="http://schemas.openxmlformats.org/officeDocument/2006/relationships/image" Target="../media/image68.jpeg"/><Relationship Id="rId16" Type="http://schemas.openxmlformats.org/officeDocument/2006/relationships/image" Target="../media/image82.jpeg"/><Relationship Id="rId20" Type="http://schemas.openxmlformats.org/officeDocument/2006/relationships/image" Target="../media/image86.jpe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24" Type="http://schemas.openxmlformats.org/officeDocument/2006/relationships/image" Target="../media/image90.png"/><Relationship Id="rId5" Type="http://schemas.openxmlformats.org/officeDocument/2006/relationships/image" Target="../media/image71.jpeg"/><Relationship Id="rId15" Type="http://schemas.openxmlformats.org/officeDocument/2006/relationships/image" Target="../media/image81.jpe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6.jpeg"/><Relationship Id="rId19" Type="http://schemas.openxmlformats.org/officeDocument/2006/relationships/image" Target="../media/image85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Relationship Id="rId14" Type="http://schemas.openxmlformats.org/officeDocument/2006/relationships/image" Target="../media/image80.jpeg"/><Relationship Id="rId22" Type="http://schemas.openxmlformats.org/officeDocument/2006/relationships/image" Target="../media/image88.jpeg"/><Relationship Id="rId27" Type="http://schemas.openxmlformats.org/officeDocument/2006/relationships/image" Target="../media/image93.png"/><Relationship Id="rId30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hyperlink" Target="https://play.kahoot.it/#/k/664ba4e8-98e9-4a22-a618-0e4dae627c58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834886" y="2743200"/>
            <a:ext cx="10522226" cy="13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36666"/>
            </a:pPr>
            <a:r>
              <a:rPr lang="es-ES" b="1" dirty="0">
                <a:latin typeface="Rockwell" panose="02060603020205020403" pitchFamily="18" charset="0"/>
              </a:rPr>
              <a:t>Foglia artificiale: realtà o magia?</a:t>
            </a:r>
            <a:br>
              <a:rPr lang="it" sz="4000" dirty="0">
                <a:latin typeface="Rockwell" panose="02060603020205020403" pitchFamily="18" charset="0"/>
              </a:rPr>
            </a:br>
            <a:endParaRPr lang="it" sz="4000" dirty="0">
              <a:latin typeface="Rockwell" panose="02060603020205020403" pitchFamily="18" charset="0"/>
            </a:endParaRPr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33046" y="4728729"/>
            <a:ext cx="109259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Rockwell" panose="02060603020205020403" pitchFamily="18" charset="0"/>
              </a:rPr>
              <a:t>Federico Dattila, Prof. </a:t>
            </a:r>
            <a:r>
              <a:rPr lang="it-IT" sz="4400" dirty="0" err="1">
                <a:latin typeface="Rockwell" panose="02060603020205020403" pitchFamily="18" charset="0"/>
              </a:rPr>
              <a:t>Núria</a:t>
            </a:r>
            <a:r>
              <a:rPr lang="it-IT" sz="4400" dirty="0">
                <a:latin typeface="Rockwell" panose="02060603020205020403" pitchFamily="18" charset="0"/>
              </a:rPr>
              <a:t> López Group, ICIQ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505038" y="6233126"/>
            <a:ext cx="3684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Rockwell" panose="02060603020205020403" pitchFamily="18" charset="0"/>
              </a:rPr>
              <a:t>Anno Accademico: 2014/2015</a:t>
            </a:r>
          </a:p>
        </p:txBody>
      </p:sp>
      <p:pic>
        <p:nvPicPr>
          <p:cNvPr id="10" name="Picture 21" descr="elcorel.png">
            <a:extLst>
              <a:ext uri="{FF2B5EF4-FFF2-40B4-BE49-F238E27FC236}">
                <a16:creationId xmlns:a16="http://schemas.microsoft.com/office/drawing/2014/main" id="{7F14CDAB-CA0D-46AE-B4F3-5A8DA8FC9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035"/>
            <a:ext cx="317645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1623015-C0A2-490E-AAFA-170D262B9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23" y="0"/>
            <a:ext cx="1990476" cy="229523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D355908-61AD-434F-B105-E190A6A7D8B6}"/>
              </a:ext>
            </a:extLst>
          </p:cNvPr>
          <p:cNvSpPr txBox="1"/>
          <p:nvPr/>
        </p:nvSpPr>
        <p:spPr>
          <a:xfrm>
            <a:off x="0" y="6334780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>
                <a:latin typeface="Rockwell" panose="02060603020205020403" pitchFamily="18" charset="0"/>
              </a:rPr>
              <a:t>Sound of Science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368FCCA-2F08-4CEE-8282-47A73B320A47}"/>
              </a:ext>
            </a:extLst>
          </p:cNvPr>
          <p:cNvSpPr txBox="1"/>
          <p:nvPr/>
        </p:nvSpPr>
        <p:spPr>
          <a:xfrm>
            <a:off x="7090410" y="6334780"/>
            <a:ext cx="5101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i="1" dirty="0">
                <a:latin typeface="Rockwell" panose="02060603020205020403" pitchFamily="18" charset="0"/>
              </a:rPr>
              <a:t>V.I.T.R.I.O.L., Fossano, 14/11/18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9A6760-8C71-4B4B-BFC9-569F543BE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64" y="0"/>
            <a:ext cx="2129271" cy="212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6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017" y="61841"/>
            <a:ext cx="11966524" cy="1325563"/>
          </a:xfrm>
        </p:spPr>
        <p:txBody>
          <a:bodyPr>
            <a:noAutofit/>
          </a:bodyPr>
          <a:lstStyle/>
          <a:p>
            <a:pPr algn="ctr"/>
            <a:r>
              <a:rPr lang="it-IT" sz="5400" b="1" dirty="0">
                <a:latin typeface="Rockwell" panose="02060603020205020403" pitchFamily="18" charset="0"/>
              </a:rPr>
              <a:t>Energia</a:t>
            </a:r>
            <a:r>
              <a:rPr lang="it-IT" sz="4800" b="1" dirty="0">
                <a:latin typeface="Rockwell" panose="02060603020205020403" pitchFamily="18" charset="0"/>
              </a:rPr>
              <a:t>, questa sconosciuta: Wh o J?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54360" y="1408106"/>
            <a:ext cx="10515600" cy="528955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dirty="0"/>
              <a:t>Tipicamente i consumi energetici vengono misurati in Wh:</a:t>
            </a:r>
          </a:p>
          <a:p>
            <a:pPr marL="0" indent="0">
              <a:buNone/>
            </a:pPr>
            <a:endParaRPr lang="it-IT" dirty="0">
              <a:latin typeface="Lato" panose="020B060402020202020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10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4517631" y="2237190"/>
            <a:ext cx="2770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latin typeface="Lato" panose="020B0604020202020204" charset="0"/>
              </a:rPr>
              <a:t>1 Wh = 3,6 </a:t>
            </a:r>
            <a:r>
              <a:rPr lang="it-IT" sz="3200" b="1" dirty="0" err="1">
                <a:latin typeface="Lato" panose="020B0604020202020204" charset="0"/>
              </a:rPr>
              <a:t>kJ</a:t>
            </a:r>
            <a:endParaRPr lang="it-IT" sz="3200" b="1" dirty="0">
              <a:latin typeface="Lato" panose="020B060402020202020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33" y="2073586"/>
            <a:ext cx="2756452" cy="478441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4663" y="3716704"/>
            <a:ext cx="818593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1 kWh </a:t>
            </a:r>
            <a:r>
              <a:rPr lang="it-IT" sz="2000" dirty="0"/>
              <a:t>(1000 Wh) corrisponde a: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l’energia necessaria per portare </a:t>
            </a:r>
            <a:r>
              <a:rPr lang="it-IT" sz="2000" b="1" dirty="0"/>
              <a:t>una Grande Punto </a:t>
            </a:r>
            <a:r>
              <a:rPr lang="it-IT" sz="2000" dirty="0"/>
              <a:t>sulla cima della </a:t>
            </a:r>
            <a:r>
              <a:rPr lang="it-IT" sz="2000" b="1" dirty="0"/>
              <a:t>Tour </a:t>
            </a:r>
            <a:r>
              <a:rPr lang="it-IT" sz="2000" b="1" dirty="0" err="1"/>
              <a:t>Eiffell</a:t>
            </a:r>
            <a:r>
              <a:rPr lang="it-IT" sz="2000" dirty="0"/>
              <a:t> (324 m)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l’emissione di circa </a:t>
            </a:r>
            <a:r>
              <a:rPr lang="it-IT" sz="2000" b="1" dirty="0"/>
              <a:t>350 g di CO</a:t>
            </a:r>
            <a:r>
              <a:rPr lang="it-IT" sz="2000" b="1" baseline="-25000" dirty="0"/>
              <a:t>2</a:t>
            </a:r>
            <a:r>
              <a:rPr lang="it-IT" sz="2000" baseline="-25000" dirty="0"/>
              <a:t> </a:t>
            </a:r>
            <a:r>
              <a:rPr lang="it-IT" sz="2000" dirty="0"/>
              <a:t>(fonte </a:t>
            </a:r>
            <a:r>
              <a:rPr lang="it-IT" sz="2000" i="1" dirty="0"/>
              <a:t>ISPRA</a:t>
            </a:r>
            <a:r>
              <a:rPr lang="it-IT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l’assorbimento settimanale di un albero (fonte </a:t>
            </a:r>
            <a:r>
              <a:rPr lang="it-IT" sz="2000" i="1" dirty="0" err="1"/>
              <a:t>ReteClima</a:t>
            </a:r>
            <a:r>
              <a:rPr lang="it-IT" sz="20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  <a:p>
            <a:pPr algn="just"/>
            <a:r>
              <a:rPr lang="it-IT" sz="2400" dirty="0">
                <a:latin typeface="Lato" panose="020B0604020202020204" charset="0"/>
              </a:rPr>
              <a:t> </a:t>
            </a:r>
          </a:p>
          <a:p>
            <a:endParaRPr lang="it-IT" sz="2800" dirty="0">
              <a:latin typeface="Lato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Lato" panose="020B0604020202020204" charset="0"/>
            </a:endParaRPr>
          </a:p>
          <a:p>
            <a:endParaRPr lang="it-IT" sz="2800" dirty="0">
              <a:latin typeface="Lato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Lato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Lato" panose="020B060402020202020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" y="1532689"/>
            <a:ext cx="2292438" cy="1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99766" y="-1055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>
                <a:latin typeface="Rockwell" panose="02060603020205020403" pitchFamily="18" charset="0"/>
              </a:rPr>
              <a:t>Per farci un’idea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98" y="1303060"/>
            <a:ext cx="1868250" cy="162907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11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4646622" y="1220032"/>
            <a:ext cx="822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/>
              <a:t>Lampadina a 36 W</a:t>
            </a:r>
            <a:r>
              <a:rPr lang="it-IT" sz="24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consumo annuale (6 ore quotidiane) = 79 kWh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28 tonnellate di CO</a:t>
            </a:r>
            <a:r>
              <a:rPr lang="it-IT" sz="2000" baseline="-25000" dirty="0"/>
              <a:t>2</a:t>
            </a:r>
            <a:r>
              <a:rPr lang="it-IT" sz="20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646622" y="2932138"/>
            <a:ext cx="822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Microsoft Lumia 950: 11.2/11.6 W  </a:t>
            </a:r>
            <a:endParaRPr lang="it-IT" sz="2400" dirty="0"/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consumo annuale (16 ore quotidiane) = 79 kWh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28 tonnellate di CO</a:t>
            </a:r>
            <a:r>
              <a:rPr lang="it-IT" sz="2000" baseline="-25000" dirty="0"/>
              <a:t>2 </a:t>
            </a:r>
            <a:r>
              <a:rPr lang="it-IT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3241999"/>
            <a:ext cx="2132413" cy="119800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94" y="4955659"/>
            <a:ext cx="2280196" cy="1765816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646622" y="4950265"/>
            <a:ext cx="822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Uomo adulto: 2600 kcal </a:t>
            </a:r>
            <a:r>
              <a:rPr lang="it-IT" sz="2400" dirty="0"/>
              <a:t>(fonte EFSA)  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consumo quotidiano  = 3 kWh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consumo annuale = 1095 kWh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7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F61DC-1E53-4DAA-8163-A25451FE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449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latin typeface="Rockwell" panose="02060603020205020403" pitchFamily="18" charset="0"/>
              </a:rPr>
              <a:t>E la fotosintesi?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pic>
        <p:nvPicPr>
          <p:cNvPr id="5" name="Immagine 4" descr="Immagine che contiene tazza&#10;&#10;Descrizione generata con affidabilità elevata">
            <a:extLst>
              <a:ext uri="{FF2B5EF4-FFF2-40B4-BE49-F238E27FC236}">
                <a16:creationId xmlns:a16="http://schemas.microsoft.com/office/drawing/2014/main" id="{041E43C4-C041-4987-8CDC-56922393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02" y="1012730"/>
            <a:ext cx="2143125" cy="21431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0B5A0-EF84-4975-97F8-2988F31936FE}"/>
              </a:ext>
            </a:extLst>
          </p:cNvPr>
          <p:cNvSpPr txBox="1"/>
          <p:nvPr/>
        </p:nvSpPr>
        <p:spPr>
          <a:xfrm>
            <a:off x="4141660" y="3102727"/>
            <a:ext cx="1981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La luce solare</a:t>
            </a:r>
            <a:endParaRPr lang="it-IT" sz="4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48BED4-9EC1-4AB0-906B-6FE87CCD1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3744"/>
            <a:ext cx="2642598" cy="17585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D84EC7-4767-407D-8593-086C00438BD8}"/>
              </a:ext>
            </a:extLst>
          </p:cNvPr>
          <p:cNvSpPr txBox="1"/>
          <p:nvPr/>
        </p:nvSpPr>
        <p:spPr>
          <a:xfrm>
            <a:off x="470938" y="4442671"/>
            <a:ext cx="1700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/>
              <a:t>L’acqua</a:t>
            </a:r>
            <a:endParaRPr lang="it-IT" sz="40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22ABD3D-54F9-4860-8D5F-4581CB6D7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1660" y="5649714"/>
            <a:ext cx="2001439" cy="866449"/>
          </a:xfrm>
          <a:prstGeom prst="rect">
            <a:avLst/>
          </a:prstGeom>
        </p:spPr>
      </p:pic>
      <p:pic>
        <p:nvPicPr>
          <p:cNvPr id="14" name="Immagine 13" descr="Immagine che contiene albero, esterni, pianta&#10;&#10;Descrizione generata con affidabilità molto elevata">
            <a:extLst>
              <a:ext uri="{FF2B5EF4-FFF2-40B4-BE49-F238E27FC236}">
                <a16:creationId xmlns:a16="http://schemas.microsoft.com/office/drawing/2014/main" id="{28D7ABB4-C9B7-4495-A399-B31E2411E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275"/>
            <a:ext cx="3257881" cy="183542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34800B-41AB-4B30-BCA5-3EB5D83A3D2D}"/>
              </a:ext>
            </a:extLst>
          </p:cNvPr>
          <p:cNvSpPr txBox="1"/>
          <p:nvPr/>
        </p:nvSpPr>
        <p:spPr>
          <a:xfrm>
            <a:off x="0" y="2771134"/>
            <a:ext cx="2855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Gli alberi</a:t>
            </a:r>
            <a:endParaRPr lang="it-IT" sz="4400" dirty="0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770A71F-99F9-45D5-916F-57CF8C24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703" y="4880273"/>
            <a:ext cx="1045351" cy="7694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4400" dirty="0">
                <a:latin typeface="+mn-lt"/>
              </a:rPr>
              <a:t>CO</a:t>
            </a:r>
            <a:r>
              <a:rPr lang="en-US" altLang="it-IT" sz="4400" baseline="-25000" dirty="0">
                <a:latin typeface="+mn-lt"/>
              </a:rPr>
              <a:t>2</a:t>
            </a:r>
            <a:endParaRPr lang="en-GB" altLang="it-IT" sz="4400" dirty="0"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DA0F79-C593-45F7-92E8-59286ED5CB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87" y="2348817"/>
            <a:ext cx="4086631" cy="2719467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B1F68F56-6BA4-4201-816D-A97706996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3616" y="5223567"/>
            <a:ext cx="748923" cy="7694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4400" dirty="0">
                <a:latin typeface="+mn-lt"/>
              </a:rPr>
              <a:t>O</a:t>
            </a:r>
            <a:r>
              <a:rPr lang="en-US" altLang="it-IT" sz="4400" baseline="-25000" dirty="0">
                <a:latin typeface="+mn-lt"/>
              </a:rPr>
              <a:t>2</a:t>
            </a:r>
            <a:endParaRPr lang="en-GB" altLang="it-IT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432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3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D7402-18EA-4737-B7D9-A414F426D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1BB5B3-91B7-4A87-88BF-A7004770C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La fotosintesi clorofilliana - animazione">
            <a:hlinkClick r:id="" action="ppaction://media"/>
            <a:extLst>
              <a:ext uri="{FF2B5EF4-FFF2-40B4-BE49-F238E27FC236}">
                <a16:creationId xmlns:a16="http://schemas.microsoft.com/office/drawing/2014/main" id="{B24DBA77-3AA3-439E-976C-7934B4B33F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1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2C0066-C577-49E1-95F8-6DA55F2C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latin typeface="Rockwell" panose="02060603020205020403" pitchFamily="18" charset="0"/>
              </a:rPr>
              <a:t>Altro che chimici, forestali!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pic>
        <p:nvPicPr>
          <p:cNvPr id="7" name="Immagine 6" descr="Immagine che contiene arma, natura, tramonto&#10;&#10;Descrizione generata con affidabilità molto elevata">
            <a:extLst>
              <a:ext uri="{FF2B5EF4-FFF2-40B4-BE49-F238E27FC236}">
                <a16:creationId xmlns:a16="http://schemas.microsoft.com/office/drawing/2014/main" id="{B1A77F70-63E4-4316-B81C-DB066E28B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" y="1241239"/>
            <a:ext cx="5556886" cy="284923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8DF230-567E-458D-8EE6-6CA1345B40BC}"/>
              </a:ext>
            </a:extLst>
          </p:cNvPr>
          <p:cNvSpPr txBox="1"/>
          <p:nvPr/>
        </p:nvSpPr>
        <p:spPr>
          <a:xfrm>
            <a:off x="1420837" y="4251625"/>
            <a:ext cx="27286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/>
              <a:t>1.3 kW/</a:t>
            </a:r>
            <a:r>
              <a:rPr lang="it-IT" sz="4400" dirty="0"/>
              <a:t>m</a:t>
            </a:r>
            <a:r>
              <a:rPr lang="it-IT" sz="4400" baseline="30000" dirty="0"/>
              <a:t>2 </a:t>
            </a:r>
          </a:p>
          <a:p>
            <a:r>
              <a:rPr lang="it-IT" sz="4400" baseline="30000" dirty="0"/>
              <a:t> </a:t>
            </a:r>
            <a:endParaRPr lang="it-IT" sz="4400" dirty="0"/>
          </a:p>
          <a:p>
            <a:endParaRPr lang="it-IT" sz="4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A3FACF-20B1-4D46-9984-6D488983F3D2}"/>
              </a:ext>
            </a:extLst>
          </p:cNvPr>
          <p:cNvSpPr txBox="1"/>
          <p:nvPr/>
        </p:nvSpPr>
        <p:spPr>
          <a:xfrm>
            <a:off x="5481863" y="4987039"/>
            <a:ext cx="671013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 W/</a:t>
            </a:r>
            <a:r>
              <a:rPr lang="it-IT" sz="4000" dirty="0"/>
              <a:t>m</a:t>
            </a:r>
            <a:r>
              <a:rPr lang="it-IT" sz="4000" baseline="30000" dirty="0"/>
              <a:t>2  </a:t>
            </a:r>
            <a:r>
              <a:rPr lang="it-IT" sz="4000" dirty="0"/>
              <a:t>= 16 10</a:t>
            </a:r>
            <a:r>
              <a:rPr lang="it-IT" sz="4000" baseline="30000" dirty="0"/>
              <a:t>15 </a:t>
            </a:r>
            <a:r>
              <a:rPr lang="it-IT" sz="4000" dirty="0"/>
              <a:t>J = 3/100000 dell’energia necessaria (2012)</a:t>
            </a:r>
            <a:endParaRPr lang="it-IT" sz="4000" baseline="30000" dirty="0"/>
          </a:p>
          <a:p>
            <a:r>
              <a:rPr lang="it-IT" sz="4000" baseline="30000" dirty="0"/>
              <a:t> </a:t>
            </a:r>
            <a:endParaRPr lang="it-IT" sz="4000" dirty="0"/>
          </a:p>
          <a:p>
            <a:endParaRPr lang="it-IT" sz="4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8394254-EA0D-4D00-AED6-DAA39AA3D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7" y="5018419"/>
            <a:ext cx="2292438" cy="141371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F0D741-887C-4017-B27A-8124E1B94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868" y="4141809"/>
            <a:ext cx="1564883" cy="2716191"/>
          </a:xfrm>
          <a:prstGeom prst="rect">
            <a:avLst/>
          </a:prstGeom>
        </p:spPr>
      </p:pic>
      <p:pic>
        <p:nvPicPr>
          <p:cNvPr id="4" name="Immagine 3" descr="Immagine che contiene clipart&#10;&#10;Descrizione generata con affidabilità molto elevata">
            <a:extLst>
              <a:ext uri="{FF2B5EF4-FFF2-40B4-BE49-F238E27FC236}">
                <a16:creationId xmlns:a16="http://schemas.microsoft.com/office/drawing/2014/main" id="{88E55C1D-7C3E-4CBF-99FC-CB7398E7A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97" y="1241239"/>
            <a:ext cx="3224170" cy="32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5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242FED-4F2D-4959-8F87-4FA04CC1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6FE075-5A7F-4B8C-9015-2F1F6E94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6" descr="a-leaf.jpg">
            <a:extLst>
              <a:ext uri="{FF2B5EF4-FFF2-40B4-BE49-F238E27FC236}">
                <a16:creationId xmlns:a16="http://schemas.microsoft.com/office/drawing/2014/main" id="{54B75AA2-BE9F-4D6F-AA1C-BCB92907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8" y="-54228"/>
            <a:ext cx="12348706" cy="691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4BC3E2-2E80-47A9-A778-8A7836C1715A}"/>
              </a:ext>
            </a:extLst>
          </p:cNvPr>
          <p:cNvSpPr txBox="1"/>
          <p:nvPr/>
        </p:nvSpPr>
        <p:spPr>
          <a:xfrm>
            <a:off x="3875877" y="2551837"/>
            <a:ext cx="521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Rockwell" panose="02060603020205020403" pitchFamily="18" charset="0"/>
              </a:rPr>
              <a:t>La fotosintesi artificiale</a:t>
            </a:r>
            <a:endParaRPr lang="it-IT" sz="5400" b="1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elettronico&#10;&#10;Descrizione generata con affidabilità elevata">
            <a:extLst>
              <a:ext uri="{FF2B5EF4-FFF2-40B4-BE49-F238E27FC236}">
                <a16:creationId xmlns:a16="http://schemas.microsoft.com/office/drawing/2014/main" id="{5DF990AA-877D-4286-82FD-5B7739FEC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6891"/>
            <a:ext cx="6288258" cy="4761110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35F08A6E-A944-4B3C-9C65-6C0F8BC4B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57" y="1693855"/>
            <a:ext cx="6450143" cy="530514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48ED68A0-28DE-49DA-8BBD-113AD651A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70857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Rockwell" panose="02060603020205020403" pitchFamily="18" charset="0"/>
              </a:rPr>
              <a:t>Un po’ più di Chim... Fisica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2480F25-7382-412C-A32D-E0041CB1FC63}"/>
              </a:ext>
            </a:extLst>
          </p:cNvPr>
          <p:cNvCxnSpPr/>
          <p:nvPr/>
        </p:nvCxnSpPr>
        <p:spPr>
          <a:xfrm>
            <a:off x="6559826" y="1693855"/>
            <a:ext cx="1470991" cy="2215536"/>
          </a:xfrm>
          <a:prstGeom prst="straightConnector1">
            <a:avLst/>
          </a:prstGeom>
          <a:ln w="63500">
            <a:solidFill>
              <a:srgbClr val="FF0000"/>
            </a:solidFill>
            <a:tailEnd type="arrow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133A87-FDE0-4C21-9E02-4D3370A8B33A}"/>
              </a:ext>
            </a:extLst>
          </p:cNvPr>
          <p:cNvSpPr txBox="1"/>
          <p:nvPr/>
        </p:nvSpPr>
        <p:spPr>
          <a:xfrm>
            <a:off x="4997754" y="1050753"/>
            <a:ext cx="28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FF0000"/>
                </a:solidFill>
              </a:rPr>
              <a:t>Il catalizzatore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E9CE75B-8B7F-486B-BC06-BD534734BD75}"/>
              </a:ext>
            </a:extLst>
          </p:cNvPr>
          <p:cNvCxnSpPr>
            <a:cxnSpLocks/>
          </p:cNvCxnSpPr>
          <p:nvPr/>
        </p:nvCxnSpPr>
        <p:spPr>
          <a:xfrm flipH="1">
            <a:off x="9194588" y="1693855"/>
            <a:ext cx="1131098" cy="2189553"/>
          </a:xfrm>
          <a:prstGeom prst="straightConnector1">
            <a:avLst/>
          </a:prstGeom>
          <a:ln w="63500">
            <a:solidFill>
              <a:srgbClr val="FF0000"/>
            </a:solidFill>
            <a:tailEnd type="arrow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32121C7-C1B8-4B50-8BD5-228E990DDE13}"/>
              </a:ext>
            </a:extLst>
          </p:cNvPr>
          <p:cNvSpPr txBox="1"/>
          <p:nvPr/>
        </p:nvSpPr>
        <p:spPr>
          <a:xfrm>
            <a:off x="8899398" y="1049139"/>
            <a:ext cx="28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FF0000"/>
                </a:solidFill>
              </a:rPr>
              <a:t>Il catalizzatore</a:t>
            </a:r>
          </a:p>
        </p:txBody>
      </p:sp>
    </p:spTree>
    <p:extLst>
      <p:ext uri="{BB962C8B-B14F-4D97-AF65-F5344CB8AC3E}">
        <p14:creationId xmlns:p14="http://schemas.microsoft.com/office/powerpoint/2010/main" val="419383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3906A8-2B6A-4467-9E24-5BEDF5195994}"/>
              </a:ext>
            </a:extLst>
          </p:cNvPr>
          <p:cNvSpPr txBox="1">
            <a:spLocks/>
          </p:cNvSpPr>
          <p:nvPr/>
        </p:nvSpPr>
        <p:spPr>
          <a:xfrm>
            <a:off x="3789569" y="2649745"/>
            <a:ext cx="403225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t-IT" dirty="0">
                <a:solidFill>
                  <a:schemeClr val="bg1"/>
                </a:solidFill>
              </a:rPr>
              <a:t>CO</a:t>
            </a:r>
            <a:r>
              <a:rPr lang="en-US" altLang="it-IT" baseline="-25000" dirty="0">
                <a:solidFill>
                  <a:schemeClr val="bg1"/>
                </a:solidFill>
              </a:rPr>
              <a:t>2 </a:t>
            </a:r>
            <a:r>
              <a:rPr lang="en-US" altLang="it-IT" dirty="0">
                <a:solidFill>
                  <a:schemeClr val="bg1"/>
                </a:solidFill>
              </a:rPr>
              <a:t>– </a:t>
            </a:r>
            <a:r>
              <a:rPr lang="en-US" altLang="it-IT" dirty="0" err="1">
                <a:solidFill>
                  <a:schemeClr val="bg1"/>
                </a:solidFill>
              </a:rPr>
              <a:t>Scarto</a:t>
            </a:r>
            <a:r>
              <a:rPr lang="en-US" altLang="it-IT" dirty="0">
                <a:solidFill>
                  <a:schemeClr val="bg1"/>
                </a:solidFill>
              </a:rPr>
              <a:t> o </a:t>
            </a:r>
            <a:r>
              <a:rPr lang="en-US" altLang="it-IT" dirty="0" err="1">
                <a:solidFill>
                  <a:schemeClr val="bg1"/>
                </a:solidFill>
              </a:rPr>
              <a:t>combustibile</a:t>
            </a:r>
            <a:r>
              <a:rPr lang="en-US" altLang="it-IT" dirty="0">
                <a:solidFill>
                  <a:schemeClr val="bg1"/>
                </a:solidFill>
              </a:rPr>
              <a:t>?</a:t>
            </a:r>
            <a:br>
              <a:rPr lang="en-GB" altLang="it-IT" dirty="0"/>
            </a:br>
            <a:br>
              <a:rPr lang="en-GB" altLang="it-IT" dirty="0"/>
            </a:br>
            <a:endParaRPr lang="en-GB" altLang="it-IT" dirty="0">
              <a:latin typeface="Segoe UI Semibold" panose="020B0702040204020203" pitchFamily="34" charset="0"/>
            </a:endParaRPr>
          </a:p>
        </p:txBody>
      </p:sp>
      <p:pic>
        <p:nvPicPr>
          <p:cNvPr id="6" name="Picture 5" descr="a-leaf.png">
            <a:extLst>
              <a:ext uri="{FF2B5EF4-FFF2-40B4-BE49-F238E27FC236}">
                <a16:creationId xmlns:a16="http://schemas.microsoft.com/office/drawing/2014/main" id="{25E8B0D7-50E8-4B4F-B457-6DF3FC2D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37453" cy="168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ferrari.jpg">
            <a:extLst>
              <a:ext uri="{FF2B5EF4-FFF2-40B4-BE49-F238E27FC236}">
                <a16:creationId xmlns:a16="http://schemas.microsoft.com/office/drawing/2014/main" id="{8F0B2EC5-3924-469F-8A57-5C477C38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33" y="705724"/>
            <a:ext cx="2957034" cy="141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rved Right Arrow 9">
            <a:extLst>
              <a:ext uri="{FF2B5EF4-FFF2-40B4-BE49-F238E27FC236}">
                <a16:creationId xmlns:a16="http://schemas.microsoft.com/office/drawing/2014/main" id="{5CD9734B-555E-4F05-8EA3-5F10EBBF3516}"/>
              </a:ext>
            </a:extLst>
          </p:cNvPr>
          <p:cNvSpPr/>
          <p:nvPr/>
        </p:nvSpPr>
        <p:spPr>
          <a:xfrm>
            <a:off x="2134600" y="1313769"/>
            <a:ext cx="1655762" cy="5304745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13">
            <a:extLst>
              <a:ext uri="{FF2B5EF4-FFF2-40B4-BE49-F238E27FC236}">
                <a16:creationId xmlns:a16="http://schemas.microsoft.com/office/drawing/2014/main" id="{08BFA028-48C6-4E02-B6A8-355E685783B1}"/>
              </a:ext>
            </a:extLst>
          </p:cNvPr>
          <p:cNvSpPr/>
          <p:nvPr/>
        </p:nvSpPr>
        <p:spPr>
          <a:xfrm flipH="1" flipV="1">
            <a:off x="7317538" y="1074141"/>
            <a:ext cx="1741940" cy="5272068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AEE4AC1F-76E1-494F-8D32-E3D8D0214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068" y="11452"/>
            <a:ext cx="142776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3200" dirty="0" err="1">
                <a:solidFill>
                  <a:srgbClr val="00B050"/>
                </a:solidFill>
                <a:latin typeface="+mn-lt"/>
              </a:rPr>
              <a:t>Energia</a:t>
            </a:r>
            <a:endParaRPr lang="en-GB" altLang="it-IT" sz="32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2660A5E1-180B-477F-B029-4A8517393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48" y="2001656"/>
            <a:ext cx="812658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3200" dirty="0">
                <a:solidFill>
                  <a:srgbClr val="FF0000"/>
                </a:solidFill>
                <a:latin typeface="+mn-lt"/>
              </a:rPr>
              <a:t>CO</a:t>
            </a:r>
            <a:r>
              <a:rPr lang="en-US" altLang="it-IT" sz="3200" baseline="-25000" dirty="0">
                <a:solidFill>
                  <a:srgbClr val="FF0000"/>
                </a:solidFill>
                <a:latin typeface="+mn-lt"/>
              </a:rPr>
              <a:t>2</a:t>
            </a:r>
            <a:endParaRPr lang="en-GB" altLang="it-IT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Picture 21" descr="elcorel.png">
            <a:extLst>
              <a:ext uri="{FF2B5EF4-FFF2-40B4-BE49-F238E27FC236}">
                <a16:creationId xmlns:a16="http://schemas.microsoft.com/office/drawing/2014/main" id="{C33DA5A2-E2D0-4958-9FBA-DED64B115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522" y="11452"/>
            <a:ext cx="4070477" cy="156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8" descr="ren.jpg">
            <a:extLst>
              <a:ext uri="{FF2B5EF4-FFF2-40B4-BE49-F238E27FC236}">
                <a16:creationId xmlns:a16="http://schemas.microsoft.com/office/drawing/2014/main" id="{4F21CEB9-5C34-487D-A022-077F9B22A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6" y="3669460"/>
            <a:ext cx="1642187" cy="109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9">
            <a:extLst>
              <a:ext uri="{FF2B5EF4-FFF2-40B4-BE49-F238E27FC236}">
                <a16:creationId xmlns:a16="http://schemas.microsoft.com/office/drawing/2014/main" id="{3B2A0F2E-7D47-4D6B-8E93-148B4BD10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3" y="4782565"/>
            <a:ext cx="210501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t-IT" sz="3200" dirty="0" err="1">
                <a:solidFill>
                  <a:srgbClr val="00B0F0"/>
                </a:solidFill>
                <a:latin typeface="+mn-lt"/>
              </a:rPr>
              <a:t>Energie</a:t>
            </a:r>
            <a:r>
              <a:rPr lang="en-US" altLang="it-IT" sz="32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US" altLang="it-IT" sz="3200" dirty="0" err="1">
                <a:solidFill>
                  <a:srgbClr val="00B0F0"/>
                </a:solidFill>
                <a:latin typeface="+mn-lt"/>
              </a:rPr>
              <a:t>rinnovabili</a:t>
            </a:r>
            <a:endParaRPr lang="en-GB" altLang="it-IT" sz="3200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6" name="Picture 15" descr="fin.png">
            <a:extLst>
              <a:ext uri="{FF2B5EF4-FFF2-40B4-BE49-F238E27FC236}">
                <a16:creationId xmlns:a16="http://schemas.microsoft.com/office/drawing/2014/main" id="{C64C5D7F-8112-41E5-90F4-966782C01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009" y="4987356"/>
            <a:ext cx="2836458" cy="148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7" descr="fin.png">
            <a:extLst>
              <a:ext uri="{FF2B5EF4-FFF2-40B4-BE49-F238E27FC236}">
                <a16:creationId xmlns:a16="http://schemas.microsoft.com/office/drawing/2014/main" id="{2BE02144-1C12-4509-BFB8-B403CFF8E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5" y="2586431"/>
            <a:ext cx="1759640" cy="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fin.png">
            <a:extLst>
              <a:ext uri="{FF2B5EF4-FFF2-40B4-BE49-F238E27FC236}">
                <a16:creationId xmlns:a16="http://schemas.microsoft.com/office/drawing/2014/main" id="{32E63862-17BF-4A8F-BEFE-CEF442956C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105" y="2496671"/>
            <a:ext cx="1550894" cy="1418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6710581A-ACC1-4A0A-9CAF-A48A60CF9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6009" y="6366895"/>
            <a:ext cx="28364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cs typeface="Arial" charset="0"/>
              </a:rPr>
              <a:t>Catalizzatore</a:t>
            </a:r>
            <a:endParaRPr lang="en-GB" sz="3200" dirty="0">
              <a:solidFill>
                <a:schemeClr val="tx2">
                  <a:lumMod val="50000"/>
                </a:schemeClr>
              </a:solidFill>
              <a:cs typeface="Arial" charset="0"/>
            </a:endParaRPr>
          </a:p>
        </p:txBody>
      </p:sp>
      <p:pic>
        <p:nvPicPr>
          <p:cNvPr id="20" name="Picture 20" descr="fin.png">
            <a:extLst>
              <a:ext uri="{FF2B5EF4-FFF2-40B4-BE49-F238E27FC236}">
                <a16:creationId xmlns:a16="http://schemas.microsoft.com/office/drawing/2014/main" id="{BBA0E07D-1BC2-483E-A1A5-7A90E42FBC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08" y="1567597"/>
            <a:ext cx="1882701" cy="155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1" descr="fin.png">
            <a:extLst>
              <a:ext uri="{FF2B5EF4-FFF2-40B4-BE49-F238E27FC236}">
                <a16:creationId xmlns:a16="http://schemas.microsoft.com/office/drawing/2014/main" id="{204B15D4-EFB3-4A1E-AE39-BE5E13C0C4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12" y="5379144"/>
            <a:ext cx="1755029" cy="128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2" descr="05-CH2O2.png">
            <a:extLst>
              <a:ext uri="{FF2B5EF4-FFF2-40B4-BE49-F238E27FC236}">
                <a16:creationId xmlns:a16="http://schemas.microsoft.com/office/drawing/2014/main" id="{5D0EEE30-1524-4F80-92B9-F0A4539A88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52" y="4755827"/>
            <a:ext cx="1424747" cy="155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01F77F-BB39-44E0-96B7-E64903FF4874}"/>
              </a:ext>
            </a:extLst>
          </p:cNvPr>
          <p:cNvSpPr txBox="1"/>
          <p:nvPr/>
        </p:nvSpPr>
        <p:spPr>
          <a:xfrm>
            <a:off x="9229991" y="4040929"/>
            <a:ext cx="218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Idrocarburi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16AE3020-8770-4F8D-9C1C-26C7E2D3A3ED}"/>
              </a:ext>
            </a:extLst>
          </p:cNvPr>
          <p:cNvSpPr txBox="1">
            <a:spLocks/>
          </p:cNvSpPr>
          <p:nvPr/>
        </p:nvSpPr>
        <p:spPr>
          <a:xfrm>
            <a:off x="2779727" y="2454219"/>
            <a:ext cx="5548446" cy="1893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rgbClr val="000000"/>
                </a:solidFill>
                <a:latin typeface="Rockwell" panose="02060603020205020403" pitchFamily="18" charset="0"/>
              </a:rPr>
              <a:t>La </a:t>
            </a:r>
            <a:r>
              <a:rPr lang="en-US" sz="5400" b="1" kern="1200" dirty="0" err="1">
                <a:solidFill>
                  <a:srgbClr val="000000"/>
                </a:solidFill>
                <a:latin typeface="Rockwell" panose="02060603020205020403" pitchFamily="18" charset="0"/>
              </a:rPr>
              <a:t>conversione</a:t>
            </a:r>
            <a:r>
              <a:rPr lang="en-US" sz="5400" b="1" kern="1200" dirty="0">
                <a:solidFill>
                  <a:srgbClr val="000000"/>
                </a:solidFill>
                <a:latin typeface="Rockwell" panose="02060603020205020403" pitchFamily="18" charset="0"/>
              </a:rPr>
              <a:t> del </a:t>
            </a:r>
            <a:r>
              <a:rPr lang="en-US" sz="5400" b="1" kern="1200" dirty="0" err="1">
                <a:solidFill>
                  <a:srgbClr val="000000"/>
                </a:solidFill>
                <a:latin typeface="Rockwell" panose="02060603020205020403" pitchFamily="18" charset="0"/>
              </a:rPr>
              <a:t>diossido</a:t>
            </a:r>
            <a:r>
              <a:rPr lang="en-US" sz="5400" b="1" kern="1200" dirty="0">
                <a:solidFill>
                  <a:srgbClr val="000000"/>
                </a:solidFill>
                <a:latin typeface="Rockwell" panose="02060603020205020403" pitchFamily="18" charset="0"/>
              </a:rPr>
              <a:t> di </a:t>
            </a:r>
            <a:r>
              <a:rPr lang="en-US" sz="5400" b="1" kern="1200" dirty="0" err="1">
                <a:solidFill>
                  <a:srgbClr val="000000"/>
                </a:solidFill>
                <a:latin typeface="Rockwell" panose="02060603020205020403" pitchFamily="18" charset="0"/>
              </a:rPr>
              <a:t>carbono</a:t>
            </a:r>
            <a:endParaRPr lang="en-US" sz="5400" b="1" kern="1200" dirty="0">
              <a:solidFill>
                <a:srgbClr val="00000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3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/>
      <p:bldP spid="19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1">
            <a:extLst>
              <a:ext uri="{FF2B5EF4-FFF2-40B4-BE49-F238E27FC236}">
                <a16:creationId xmlns:a16="http://schemas.microsoft.com/office/drawing/2014/main" id="{9B789048-32EE-491B-8CBF-558344FD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72000"/>
                </a:schemeClr>
              </a:gs>
              <a:gs pos="25000">
                <a:schemeClr val="accent1">
                  <a:alpha val="55000"/>
                </a:schemeClr>
              </a:gs>
              <a:gs pos="94000">
                <a:schemeClr val="bg2">
                  <a:lumMod val="75000"/>
                  <a:alpha val="90000"/>
                </a:schemeClr>
              </a:gs>
              <a:gs pos="100000">
                <a:schemeClr val="bg2">
                  <a:lumMod val="75000"/>
                  <a:alpha val="9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D2F41E-8948-4BFB-A2A3-CA8BA8ED9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1BB955D2-F6BF-48CB-A87E-1863606CD156}"/>
              </a:ext>
            </a:extLst>
          </p:cNvPr>
          <p:cNvSpPr txBox="1">
            <a:spLocks/>
          </p:cNvSpPr>
          <p:nvPr/>
        </p:nvSpPr>
        <p:spPr>
          <a:xfrm>
            <a:off x="6868334" y="1869885"/>
            <a:ext cx="4938426" cy="1893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 err="1">
                <a:solidFill>
                  <a:srgbClr val="000000"/>
                </a:solidFill>
                <a:latin typeface="Rockwell" panose="02060603020205020403" pitchFamily="18" charset="0"/>
              </a:rPr>
              <a:t>Dall’acqua</a:t>
            </a:r>
            <a:r>
              <a:rPr lang="en-US" sz="5400" b="1" kern="1200" dirty="0">
                <a:solidFill>
                  <a:srgbClr val="000000"/>
                </a:solidFill>
                <a:latin typeface="Rockwell" panose="02060603020205020403" pitchFamily="18" charset="0"/>
              </a:rPr>
              <a:t> </a:t>
            </a:r>
            <a:r>
              <a:rPr lang="en-US" sz="5400" b="1" kern="1200" dirty="0" err="1">
                <a:solidFill>
                  <a:srgbClr val="000000"/>
                </a:solidFill>
                <a:latin typeface="Rockwell" panose="02060603020205020403" pitchFamily="18" charset="0"/>
              </a:rPr>
              <a:t>all’idrogeno</a:t>
            </a:r>
            <a:r>
              <a:rPr lang="en-US" sz="5400" b="1" kern="1200" dirty="0">
                <a:solidFill>
                  <a:srgbClr val="000000"/>
                </a:solidFill>
                <a:latin typeface="Rockwell" panose="02060603020205020403" pitchFamily="18" charset="0"/>
              </a:rPr>
              <a:t>, </a:t>
            </a:r>
            <a:r>
              <a:rPr lang="en-US" sz="5400" b="1" kern="1200" dirty="0" err="1">
                <a:solidFill>
                  <a:srgbClr val="000000"/>
                </a:solidFill>
                <a:latin typeface="Rockwell" panose="02060603020205020403" pitchFamily="18" charset="0"/>
              </a:rPr>
              <a:t>combustibile</a:t>
            </a:r>
            <a:r>
              <a:rPr lang="en-US" sz="5400" b="1" kern="1200" dirty="0">
                <a:solidFill>
                  <a:srgbClr val="000000"/>
                </a:solidFill>
                <a:latin typeface="Rockwell" panose="02060603020205020403" pitchFamily="18" charset="0"/>
              </a:rPr>
              <a:t> del </a:t>
            </a:r>
            <a:r>
              <a:rPr lang="en-US" sz="5400" b="1" kern="1200" dirty="0" err="1">
                <a:solidFill>
                  <a:srgbClr val="000000"/>
                </a:solidFill>
                <a:latin typeface="Rockwell" panose="02060603020205020403" pitchFamily="18" charset="0"/>
              </a:rPr>
              <a:t>futuro</a:t>
            </a:r>
            <a:r>
              <a:rPr lang="en-US" sz="5400" b="1" kern="1200" dirty="0">
                <a:solidFill>
                  <a:srgbClr val="000000"/>
                </a:solidFill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26" name="Freeform 67">
            <a:extLst>
              <a:ext uri="{FF2B5EF4-FFF2-40B4-BE49-F238E27FC236}">
                <a16:creationId xmlns:a16="http://schemas.microsoft.com/office/drawing/2014/main" id="{07500BEA-8A07-45E9-9219-40FBEECD5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06ACBB-A8A7-4C1B-9832-A4BFEDD2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5">
            <a:extLst>
              <a:ext uri="{FF2B5EF4-FFF2-40B4-BE49-F238E27FC236}">
                <a16:creationId xmlns:a16="http://schemas.microsoft.com/office/drawing/2014/main" id="{46664683-CA82-4BDA-BCF2-58145807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clipart&#10;&#10;Descrizione generata con affidabilità molto elevata">
            <a:extLst>
              <a:ext uri="{FF2B5EF4-FFF2-40B4-BE49-F238E27FC236}">
                <a16:creationId xmlns:a16="http://schemas.microsoft.com/office/drawing/2014/main" id="{203FDBE8-28E5-4A67-84CB-D1107BEFD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24005" b="-3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E43721D-8280-4A98-A65E-97844E349E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C3E81D4-C2D8-4AC2-8736-9E8B86B053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8" r="17060"/>
          <a:stretch/>
        </p:blipFill>
        <p:spPr>
          <a:xfrm>
            <a:off x="1" y="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21" name="Picture 5" descr="a-leaf.png">
            <a:extLst>
              <a:ext uri="{FF2B5EF4-FFF2-40B4-BE49-F238E27FC236}">
                <a16:creationId xmlns:a16="http://schemas.microsoft.com/office/drawing/2014/main" id="{E2D85D49-DB31-4151-B114-276E45EF7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64" y="5119314"/>
            <a:ext cx="1837453" cy="168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1" descr="elcorel.png">
            <a:extLst>
              <a:ext uri="{FF2B5EF4-FFF2-40B4-BE49-F238E27FC236}">
                <a16:creationId xmlns:a16="http://schemas.microsoft.com/office/drawing/2014/main" id="{A7E2EE86-6AEC-437D-9DBA-7A78FC5A5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522" y="11452"/>
            <a:ext cx="4070477" cy="156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88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9CF878C-F614-4309-9360-C7630E710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9B5B6509-EAAD-4B4E-83B8-C577C981A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751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>
            <a:extLst>
              <a:ext uri="{FF2B5EF4-FFF2-40B4-BE49-F238E27FC236}">
                <a16:creationId xmlns:a16="http://schemas.microsoft.com/office/drawing/2014/main" id="{4CE8C902-816D-4E02-BFAE-8899A7A2AC57}"/>
              </a:ext>
            </a:extLst>
          </p:cNvPr>
          <p:cNvSpPr txBox="1">
            <a:spLocks/>
          </p:cNvSpPr>
          <p:nvPr/>
        </p:nvSpPr>
        <p:spPr>
          <a:xfrm>
            <a:off x="218662" y="-90514"/>
            <a:ext cx="11754675" cy="13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  <a:buSzPct val="36666"/>
            </a:pPr>
            <a:r>
              <a:rPr lang="es-ES" b="1" dirty="0">
                <a:latin typeface="Rockwell" panose="02060603020205020403" pitchFamily="18" charset="0"/>
              </a:rPr>
              <a:t>Cambiamento climatico: verità o banali paure?</a:t>
            </a:r>
            <a:br>
              <a:rPr lang="es-ES" sz="4000" dirty="0">
                <a:latin typeface="Rockwell" panose="02060603020205020403" pitchFamily="18" charset="0"/>
              </a:rPr>
            </a:br>
            <a:endParaRPr lang="es-ES" sz="4000" dirty="0">
              <a:latin typeface="Rockwell" panose="02060603020205020403" pitchFamily="18" charset="0"/>
            </a:endParaRPr>
          </a:p>
          <a:p>
            <a:pPr>
              <a:spcBef>
                <a:spcPts val="0"/>
              </a:spcBef>
            </a:pPr>
            <a:endParaRPr lang="es-ES" dirty="0"/>
          </a:p>
        </p:txBody>
      </p:sp>
      <p:pic>
        <p:nvPicPr>
          <p:cNvPr id="6" name="Immagine 5" descr="Immagine che contiene acqua, esterni, cielo, animale&#10;&#10;Descrizione generata con affidabilità molto elevata">
            <a:extLst>
              <a:ext uri="{FF2B5EF4-FFF2-40B4-BE49-F238E27FC236}">
                <a16:creationId xmlns:a16="http://schemas.microsoft.com/office/drawing/2014/main" id="{610E4E7D-8555-447A-96F0-D04A61ACB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226"/>
            <a:ext cx="5371632" cy="2497015"/>
          </a:xfrm>
          <a:prstGeom prst="rect">
            <a:avLst/>
          </a:prstGeom>
        </p:spPr>
      </p:pic>
      <p:pic>
        <p:nvPicPr>
          <p:cNvPr id="8" name="Immagine 7" descr="Immagine che contiene ghiaccio, esterni, natura, acqua&#10;&#10;Descrizione generata con affidabilità molto elevata">
            <a:extLst>
              <a:ext uri="{FF2B5EF4-FFF2-40B4-BE49-F238E27FC236}">
                <a16:creationId xmlns:a16="http://schemas.microsoft.com/office/drawing/2014/main" id="{6FF6EC3E-9772-4DC5-9F64-E1D513AEC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31" y="1759226"/>
            <a:ext cx="6820367" cy="3453296"/>
          </a:xfrm>
          <a:prstGeom prst="rect">
            <a:avLst/>
          </a:prstGeom>
        </p:spPr>
      </p:pic>
      <p:pic>
        <p:nvPicPr>
          <p:cNvPr id="10" name="Immagine 9" descr="Immagine che contiene esterni, terra, cielo, edificio&#10;&#10;Descrizione generata con affidabilità molto elevata">
            <a:extLst>
              <a:ext uri="{FF2B5EF4-FFF2-40B4-BE49-F238E27FC236}">
                <a16:creationId xmlns:a16="http://schemas.microsoft.com/office/drawing/2014/main" id="{AC4E87F6-BF11-4B46-B5BA-B2B8FF7DC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241"/>
            <a:ext cx="5371632" cy="2601758"/>
          </a:xfrm>
          <a:prstGeom prst="rect">
            <a:avLst/>
          </a:prstGeom>
        </p:spPr>
      </p:pic>
      <p:pic>
        <p:nvPicPr>
          <p:cNvPr id="16" name="Immagine 15" descr="Immagine che contiene cielo&#10;&#10;Descrizione generata con affidabilità elevata">
            <a:extLst>
              <a:ext uri="{FF2B5EF4-FFF2-40B4-BE49-F238E27FC236}">
                <a16:creationId xmlns:a16="http://schemas.microsoft.com/office/drawing/2014/main" id="{F6D25662-E443-4F6E-8F25-1FC1F5016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32" y="5212522"/>
            <a:ext cx="6820367" cy="1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1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49CBF41B-3EB3-471B-85DA-4E27F1BE8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F2A5E0C-335F-450B-9D1B-D8023855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A25D8F-4653-4289-80C6-33A559C2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090" y="2049265"/>
            <a:ext cx="6553910" cy="1379735"/>
          </a:xfrm>
        </p:spPr>
        <p:txBody>
          <a:bodyPr>
            <a:noAutofit/>
          </a:bodyPr>
          <a:lstStyle/>
          <a:p>
            <a:pPr algn="ctr"/>
            <a:r>
              <a:rPr lang="es-ES" dirty="0">
                <a:latin typeface="Rockwell" panose="02060603020205020403" pitchFamily="18" charset="0"/>
              </a:rPr>
              <a:t>Una storia d’amore tra </a:t>
            </a:r>
            <a:r>
              <a:rPr lang="it-IT" dirty="0">
                <a:latin typeface="Rockwell" panose="02060603020205020403" pitchFamily="18" charset="0"/>
              </a:rPr>
              <a:t>CO</a:t>
            </a:r>
            <a:r>
              <a:rPr lang="it-IT" baseline="-25000" dirty="0">
                <a:latin typeface="Rockwell" panose="02060603020205020403" pitchFamily="18" charset="0"/>
              </a:rPr>
              <a:t>2</a:t>
            </a:r>
            <a:r>
              <a:rPr lang="es-ES" dirty="0">
                <a:latin typeface="Rockwell" panose="02060603020205020403" pitchFamily="18" charset="0"/>
              </a:rPr>
              <a:t> e elettrone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B27C2D-6FC8-4FBE-A4D9-98FF6080A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091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36CE475-6322-4BDB-8379-8BDDEFB3304F}"/>
              </a:ext>
            </a:extLst>
          </p:cNvPr>
          <p:cNvSpPr txBox="1"/>
          <p:nvPr/>
        </p:nvSpPr>
        <p:spPr>
          <a:xfrm>
            <a:off x="5638092" y="5304802"/>
            <a:ext cx="65539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Rockwell" panose="02060603020205020403" pitchFamily="18" charset="0"/>
              </a:rPr>
              <a:t>Il terzo incomodo, l’idrogeno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D588A6F-097C-4EB8-BF55-84A2B07E69AC}"/>
              </a:ext>
            </a:extLst>
          </p:cNvPr>
          <p:cNvSpPr txBox="1">
            <a:spLocks/>
          </p:cNvSpPr>
          <p:nvPr/>
        </p:nvSpPr>
        <p:spPr>
          <a:xfrm>
            <a:off x="5638091" y="3879918"/>
            <a:ext cx="65539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Rockwell" panose="02060603020205020403" pitchFamily="18" charset="0"/>
              </a:rPr>
              <a:t>Il catalizzatore, un buon amico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97B3798-5EA8-4E16-8EC9-DD07D4E74001}"/>
              </a:ext>
            </a:extLst>
          </p:cNvPr>
          <p:cNvSpPr/>
          <p:nvPr/>
        </p:nvSpPr>
        <p:spPr>
          <a:xfrm>
            <a:off x="5866690" y="-41083"/>
            <a:ext cx="60967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Rockwell" panose="02060603020205020403" pitchFamily="18" charset="0"/>
              </a:rPr>
              <a:t>La </a:t>
            </a:r>
            <a:r>
              <a:rPr lang="en-US" sz="5400" b="1" dirty="0" err="1">
                <a:solidFill>
                  <a:srgbClr val="000000"/>
                </a:solidFill>
                <a:latin typeface="Rockwell" panose="02060603020205020403" pitchFamily="18" charset="0"/>
              </a:rPr>
              <a:t>conversione</a:t>
            </a:r>
            <a:r>
              <a:rPr lang="en-US" sz="5400" b="1" dirty="0">
                <a:solidFill>
                  <a:srgbClr val="000000"/>
                </a:solidFill>
                <a:latin typeface="Rockwell" panose="02060603020205020403" pitchFamily="18" charset="0"/>
              </a:rPr>
              <a:t> del </a:t>
            </a:r>
            <a:r>
              <a:rPr lang="it-IT" sz="5400" dirty="0">
                <a:latin typeface="Rockwell" panose="02060603020205020403" pitchFamily="18" charset="0"/>
              </a:rPr>
              <a:t>CO</a:t>
            </a:r>
            <a:r>
              <a:rPr lang="it-IT" sz="5400" baseline="-25000" dirty="0">
                <a:latin typeface="Rockwell" panose="02060603020205020403" pitchFamily="18" charset="0"/>
              </a:rPr>
              <a:t>2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20773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FF5DBB-F488-4F2E-AA53-69F6C35A5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70857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Rockwell" panose="02060603020205020403" pitchFamily="18" charset="0"/>
              </a:rPr>
              <a:t>Quanto è “grande” una molecola?</a:t>
            </a:r>
            <a:endParaRPr lang="it-IT" sz="5400" b="1" dirty="0">
              <a:latin typeface="Rockwell" panose="02060603020205020403" pitchFamily="18" charset="0"/>
            </a:endParaRPr>
          </a:p>
        </p:txBody>
      </p:sp>
      <p:pic>
        <p:nvPicPr>
          <p:cNvPr id="5" name="Immagine 4" descr="Immagine che contiene persona, edificio, uomo, inpiedi&#10;&#10;Descrizione generata con affidabilità molto elevata">
            <a:extLst>
              <a:ext uri="{FF2B5EF4-FFF2-40B4-BE49-F238E27FC236}">
                <a16:creationId xmlns:a16="http://schemas.microsoft.com/office/drawing/2014/main" id="{3B91D8E1-80D6-45DB-826F-0078E1B0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4128"/>
            <a:ext cx="2485404" cy="331387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4F1724D-E899-4942-8743-41FD7AA73E66}"/>
              </a:ext>
            </a:extLst>
          </p:cNvPr>
          <p:cNvCxnSpPr>
            <a:cxnSpLocks/>
          </p:cNvCxnSpPr>
          <p:nvPr/>
        </p:nvCxnSpPr>
        <p:spPr>
          <a:xfrm flipV="1">
            <a:off x="2692512" y="3524254"/>
            <a:ext cx="0" cy="3333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E187ED-25BA-4F32-8053-ABE4E3EB6E99}"/>
              </a:ext>
            </a:extLst>
          </p:cNvPr>
          <p:cNvSpPr txBox="1"/>
          <p:nvPr/>
        </p:nvSpPr>
        <p:spPr>
          <a:xfrm>
            <a:off x="2770888" y="5432617"/>
            <a:ext cx="1619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1.75 m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B3A914-64F4-47D1-8688-B27B6C67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00" y="899886"/>
            <a:ext cx="2011620" cy="87085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1920BE-F402-4E49-A0F5-71BA8A369819}"/>
              </a:ext>
            </a:extLst>
          </p:cNvPr>
          <p:cNvSpPr txBox="1"/>
          <p:nvPr/>
        </p:nvSpPr>
        <p:spPr>
          <a:xfrm>
            <a:off x="8522134" y="1920899"/>
            <a:ext cx="1874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 10</a:t>
            </a:r>
            <a:r>
              <a:rPr lang="it-IT" sz="4000" baseline="30000" dirty="0"/>
              <a:t>-10</a:t>
            </a:r>
            <a:r>
              <a:rPr lang="it-IT" sz="4000" dirty="0"/>
              <a:t> m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23B4923-5BF7-4836-8E50-2EBE95FE2D7A}"/>
              </a:ext>
            </a:extLst>
          </p:cNvPr>
          <p:cNvCxnSpPr/>
          <p:nvPr/>
        </p:nvCxnSpPr>
        <p:spPr>
          <a:xfrm>
            <a:off x="8385300" y="1901371"/>
            <a:ext cx="20116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magine 14" descr="Immagine che contiene satellite&#10;&#10;Descrizione generata con affidabilità elevata">
            <a:extLst>
              <a:ext uri="{FF2B5EF4-FFF2-40B4-BE49-F238E27FC236}">
                <a16:creationId xmlns:a16="http://schemas.microsoft.com/office/drawing/2014/main" id="{72CAF8B1-88B0-4724-ABDB-AE48DAFF9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22" y="4007234"/>
            <a:ext cx="5353877" cy="2850766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957886A-A5CD-4E01-9867-9E387448E7B2}"/>
              </a:ext>
            </a:extLst>
          </p:cNvPr>
          <p:cNvCxnSpPr/>
          <p:nvPr/>
        </p:nvCxnSpPr>
        <p:spPr>
          <a:xfrm>
            <a:off x="7586945" y="3795801"/>
            <a:ext cx="23803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D699B4-141D-47F3-8970-523E1D22FA64}"/>
              </a:ext>
            </a:extLst>
          </p:cNvPr>
          <p:cNvSpPr txBox="1"/>
          <p:nvPr/>
        </p:nvSpPr>
        <p:spPr>
          <a:xfrm>
            <a:off x="7735147" y="2989369"/>
            <a:ext cx="2944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 4 10</a:t>
            </a:r>
            <a:r>
              <a:rPr lang="it-IT" sz="4000" baseline="30000" dirty="0"/>
              <a:t>8</a:t>
            </a:r>
            <a:r>
              <a:rPr lang="it-IT" sz="4000" dirty="0"/>
              <a:t> m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4CBC812-F5EA-4CC1-9FD5-829A66F6D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16" y="961859"/>
            <a:ext cx="2996068" cy="2208452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D2383C6-C514-4C97-8D35-7464167FF3BA}"/>
              </a:ext>
            </a:extLst>
          </p:cNvPr>
          <p:cNvCxnSpPr>
            <a:cxnSpLocks/>
          </p:cNvCxnSpPr>
          <p:nvPr/>
        </p:nvCxnSpPr>
        <p:spPr>
          <a:xfrm flipV="1">
            <a:off x="3112198" y="961859"/>
            <a:ext cx="0" cy="2208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FC8537A-612C-4DB4-9E1A-A7626D8B6F4D}"/>
              </a:ext>
            </a:extLst>
          </p:cNvPr>
          <p:cNvSpPr txBox="1"/>
          <p:nvPr/>
        </p:nvSpPr>
        <p:spPr>
          <a:xfrm>
            <a:off x="3055442" y="1239651"/>
            <a:ext cx="1622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 10</a:t>
            </a:r>
            <a:r>
              <a:rPr lang="it-IT" sz="4000" baseline="30000" dirty="0"/>
              <a:t>-5</a:t>
            </a:r>
            <a:r>
              <a:rPr lang="it-IT" sz="4000" dirty="0"/>
              <a:t> m</a:t>
            </a:r>
          </a:p>
          <a:p>
            <a:endParaRPr lang="it-IT" sz="40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6DCDCB1-4E9F-4A70-A9DF-56D3AF8023AF}"/>
              </a:ext>
            </a:extLst>
          </p:cNvPr>
          <p:cNvSpPr txBox="1"/>
          <p:nvPr/>
        </p:nvSpPr>
        <p:spPr>
          <a:xfrm>
            <a:off x="4110510" y="2221590"/>
            <a:ext cx="27095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100000 atomi in un capello!</a:t>
            </a:r>
          </a:p>
        </p:txBody>
      </p:sp>
    </p:spTree>
    <p:extLst>
      <p:ext uri="{BB962C8B-B14F-4D97-AF65-F5344CB8AC3E}">
        <p14:creationId xmlns:p14="http://schemas.microsoft.com/office/powerpoint/2010/main" val="404317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16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126732A-91F6-4AEA-ABB3-81C141E80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833" y="3130"/>
            <a:ext cx="2886781" cy="2637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719AF3-0F0F-4351-A768-61324D54A5D7}"/>
              </a:ext>
            </a:extLst>
          </p:cNvPr>
          <p:cNvSpPr txBox="1"/>
          <p:nvPr/>
        </p:nvSpPr>
        <p:spPr>
          <a:xfrm>
            <a:off x="5652867" y="2598003"/>
            <a:ext cx="655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" panose="02060603020205020403" pitchFamily="18" charset="0"/>
              </a:rPr>
              <a:t>Metano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8" name="Immagine 7" descr="Immagine che contiene stufa, elettrodomestico, apparecchio, sedendo&#10;&#10;Descrizione generata con affidabilità molto elevata">
            <a:extLst>
              <a:ext uri="{FF2B5EF4-FFF2-40B4-BE49-F238E27FC236}">
                <a16:creationId xmlns:a16="http://schemas.microsoft.com/office/drawing/2014/main" id="{F2A9B5F4-C31F-4669-B054-4BB253E7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24" y="3614529"/>
            <a:ext cx="5334000" cy="22766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A7718-94ED-47F0-9215-EDE3FC244E1C}"/>
              </a:ext>
            </a:extLst>
          </p:cNvPr>
          <p:cNvSpPr txBox="1"/>
          <p:nvPr/>
        </p:nvSpPr>
        <p:spPr>
          <a:xfrm>
            <a:off x="5652867" y="6051878"/>
            <a:ext cx="655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" panose="02060603020205020403" pitchFamily="18" charset="0"/>
              </a:rPr>
              <a:t>In cucina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8DFBAC5-B177-49FF-A26A-208F1D97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" y="0"/>
            <a:ext cx="56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D2B24438-EACC-4065-A4A4-A4DAA911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69" y="21994"/>
            <a:ext cx="3276600" cy="269942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66E2E1-060D-4218-8F86-A28387476A7B}"/>
              </a:ext>
            </a:extLst>
          </p:cNvPr>
          <p:cNvSpPr txBox="1"/>
          <p:nvPr/>
        </p:nvSpPr>
        <p:spPr>
          <a:xfrm>
            <a:off x="5638091" y="2699421"/>
            <a:ext cx="6553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" panose="02060603020205020403" pitchFamily="18" charset="0"/>
              </a:rPr>
              <a:t>Etilene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5" name="Immagine 4" descr="Immagine che contiene interni, sedendo, tavolo, nero&#10;&#10;Descrizione generata con affidabilità elevata">
            <a:extLst>
              <a:ext uri="{FF2B5EF4-FFF2-40B4-BE49-F238E27FC236}">
                <a16:creationId xmlns:a16="http://schemas.microsoft.com/office/drawing/2014/main" id="{7E13C33B-359F-43A1-AC1B-8D0E9481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37" y="4085237"/>
            <a:ext cx="3022354" cy="1291529"/>
          </a:xfrm>
          <a:prstGeom prst="rect">
            <a:avLst/>
          </a:prstGeom>
        </p:spPr>
      </p:pic>
      <p:pic>
        <p:nvPicPr>
          <p:cNvPr id="9" name="Immagine 8" descr="Immagine che contiene interni, parete&#10;&#10;Descrizione generata con affidabilità molto elevata">
            <a:extLst>
              <a:ext uri="{FF2B5EF4-FFF2-40B4-BE49-F238E27FC236}">
                <a16:creationId xmlns:a16="http://schemas.microsoft.com/office/drawing/2014/main" id="{DA668CC2-E2FC-41AE-9E1C-DD4FEC2B0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08" y="3729198"/>
            <a:ext cx="2181225" cy="210502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873B05-D27A-415B-9F94-9B97B496B302}"/>
              </a:ext>
            </a:extLst>
          </p:cNvPr>
          <p:cNvSpPr txBox="1"/>
          <p:nvPr/>
        </p:nvSpPr>
        <p:spPr>
          <a:xfrm>
            <a:off x="5638091" y="6059281"/>
            <a:ext cx="65539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Rockwell" panose="02060603020205020403" pitchFamily="18" charset="0"/>
              </a:rPr>
              <a:t>Polietilene</a:t>
            </a:r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4CFC54E-6F52-4905-A2C3-FF3B3D3EA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0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C379140E-B5D0-47D7-AD5C-AEE36121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82" y="0"/>
            <a:ext cx="3821605" cy="278808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846C0B-E857-4546-81C2-D72BE0C8FC49}"/>
              </a:ext>
            </a:extLst>
          </p:cNvPr>
          <p:cNvSpPr txBox="1"/>
          <p:nvPr/>
        </p:nvSpPr>
        <p:spPr>
          <a:xfrm>
            <a:off x="5638091" y="2788089"/>
            <a:ext cx="6553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" panose="02060603020205020403" pitchFamily="18" charset="0"/>
              </a:rPr>
              <a:t>Etanolo</a:t>
            </a:r>
          </a:p>
        </p:txBody>
      </p:sp>
      <p:pic>
        <p:nvPicPr>
          <p:cNvPr id="5" name="Immagine 4" descr="Immagine che contiene toeletta&#10;&#10;Descrizione generata con affidabilità elevata">
            <a:extLst>
              <a:ext uri="{FF2B5EF4-FFF2-40B4-BE49-F238E27FC236}">
                <a16:creationId xmlns:a16="http://schemas.microsoft.com/office/drawing/2014/main" id="{1656DDCA-F1B5-491D-9E49-F63B99169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99" y="2889208"/>
            <a:ext cx="1781175" cy="2571750"/>
          </a:xfrm>
          <a:prstGeom prst="rect">
            <a:avLst/>
          </a:prstGeom>
        </p:spPr>
      </p:pic>
      <p:pic>
        <p:nvPicPr>
          <p:cNvPr id="4" name="Immagine 3" descr="Immagine che contiene toeletta&#10;&#10;Descrizione generata con affidabilità molto elevata">
            <a:extLst>
              <a:ext uri="{FF2B5EF4-FFF2-40B4-BE49-F238E27FC236}">
                <a16:creationId xmlns:a16="http://schemas.microsoft.com/office/drawing/2014/main" id="{2D5D3CFA-DDDF-48E6-A347-23324F77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00" y="3853753"/>
            <a:ext cx="2187002" cy="1224721"/>
          </a:xfrm>
          <a:prstGeom prst="rect">
            <a:avLst/>
          </a:prstGeom>
        </p:spPr>
      </p:pic>
      <p:pic>
        <p:nvPicPr>
          <p:cNvPr id="8" name="Immagine 7" descr="Immagine che contiene vino, tavolo, interni, dilegno&#10;&#10;Descrizione generata con affidabilità molto elevata">
            <a:extLst>
              <a:ext uri="{FF2B5EF4-FFF2-40B4-BE49-F238E27FC236}">
                <a16:creationId xmlns:a16="http://schemas.microsoft.com/office/drawing/2014/main" id="{704F600C-C17E-4268-A0AC-6222E6502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06" y="3530119"/>
            <a:ext cx="2397394" cy="17980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83B074E-C74D-4BDE-B16F-283598ADCB8B}"/>
              </a:ext>
            </a:extLst>
          </p:cNvPr>
          <p:cNvSpPr txBox="1"/>
          <p:nvPr/>
        </p:nvSpPr>
        <p:spPr>
          <a:xfrm>
            <a:off x="5638092" y="5328165"/>
            <a:ext cx="6553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latin typeface="Rockwell" panose="02060603020205020403" pitchFamily="18" charset="0"/>
              </a:rPr>
              <a:t>alcohol</a:t>
            </a:r>
            <a:r>
              <a:rPr lang="it-IT" sz="4800" dirty="0">
                <a:latin typeface="Rockwell" panose="02060603020205020403" pitchFamily="18" charset="0"/>
              </a:rPr>
              <a:t> etilico, profumi, </a:t>
            </a:r>
            <a:r>
              <a:rPr lang="it-IT" sz="4800" dirty="0">
                <a:solidFill>
                  <a:srgbClr val="FF0000"/>
                </a:solidFill>
                <a:latin typeface="Rockwell" panose="02060603020205020403" pitchFamily="18" charset="0"/>
              </a:rPr>
              <a:t>vino</a:t>
            </a:r>
            <a:endParaRPr lang="it-IT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D963098-6010-4002-945B-ABC3291DE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9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690BE014-162B-4B4A-84F7-90A9D6441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79" y="0"/>
            <a:ext cx="2230946" cy="2425148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2F58EE4-EAB0-4E8F-BD27-1CB7D936BAF8}"/>
              </a:ext>
            </a:extLst>
          </p:cNvPr>
          <p:cNvSpPr/>
          <p:nvPr/>
        </p:nvSpPr>
        <p:spPr>
          <a:xfrm>
            <a:off x="5638090" y="2540291"/>
            <a:ext cx="65539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800" dirty="0">
                <a:latin typeface="Rockwell" panose="02060603020205020403" pitchFamily="18" charset="0"/>
              </a:rPr>
              <a:t>Acido formico</a:t>
            </a:r>
          </a:p>
        </p:txBody>
      </p:sp>
      <p:pic>
        <p:nvPicPr>
          <p:cNvPr id="4" name="Immagine 3" descr="Immagine che contiene interni, cibo, pepe&#10;&#10;Descrizione generata con affidabilità elevata">
            <a:extLst>
              <a:ext uri="{FF2B5EF4-FFF2-40B4-BE49-F238E27FC236}">
                <a16:creationId xmlns:a16="http://schemas.microsoft.com/office/drawing/2014/main" id="{A3CCBF07-EF85-47B8-9871-5D4F6FBD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50" y="3394554"/>
            <a:ext cx="5943404" cy="267580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7660AA-B76C-43FB-BDE7-1771ACA0D1AD}"/>
              </a:ext>
            </a:extLst>
          </p:cNvPr>
          <p:cNvSpPr txBox="1"/>
          <p:nvPr/>
        </p:nvSpPr>
        <p:spPr>
          <a:xfrm>
            <a:off x="5638090" y="6027003"/>
            <a:ext cx="657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Rockwell" panose="02060603020205020403" pitchFamily="18" charset="0"/>
              </a:rPr>
              <a:t>La tintura della lana</a:t>
            </a:r>
            <a:endParaRPr lang="it-IT" dirty="0">
              <a:latin typeface="Rockwell" panose="02060603020205020403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87904F-5DEF-4025-AC38-9EBB93DD5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091" cy="6858000"/>
          </a:xfrm>
          <a:prstGeom prst="rect">
            <a:avLst/>
          </a:prstGeom>
        </p:spPr>
      </p:pic>
      <p:pic>
        <p:nvPicPr>
          <p:cNvPr id="6" name="Immagine 5" descr="Immagine che contiene insetto, animale&#10;&#10;Descrizione generata con affidabilità molto elevata">
            <a:extLst>
              <a:ext uri="{FF2B5EF4-FFF2-40B4-BE49-F238E27FC236}">
                <a16:creationId xmlns:a16="http://schemas.microsoft.com/office/drawing/2014/main" id="{E1DD8887-8411-4EA1-B547-02DDA5C8C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200" y="787639"/>
            <a:ext cx="1779754" cy="111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5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8EDF3AE-6233-42A4-B623-CF337066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2420"/>
            <a:ext cx="5613009" cy="27941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 err="1">
                <a:latin typeface="Rockwell" panose="02060603020205020403" pitchFamily="18" charset="0"/>
              </a:rPr>
              <a:t>Divertendosi</a:t>
            </a:r>
            <a:r>
              <a:rPr lang="en-US" sz="4800" dirty="0">
                <a:latin typeface="Rockwell" panose="02060603020205020403" pitchFamily="18" charset="0"/>
              </a:rPr>
              <a:t> con le </a:t>
            </a:r>
            <a:r>
              <a:rPr lang="en-US" sz="4800" dirty="0" err="1">
                <a:latin typeface="Rockwell" panose="02060603020205020403" pitchFamily="18" charset="0"/>
              </a:rPr>
              <a:t>reazioni</a:t>
            </a:r>
            <a:r>
              <a:rPr lang="en-US" sz="4800" dirty="0">
                <a:latin typeface="Rockwell" panose="02060603020205020403" pitchFamily="18" charset="0"/>
              </a:rPr>
              <a:t> </a:t>
            </a:r>
            <a:r>
              <a:rPr lang="en-US" sz="4800" dirty="0" err="1">
                <a:latin typeface="Rockwell" panose="02060603020205020403" pitchFamily="18" charset="0"/>
              </a:rPr>
              <a:t>chimiche</a:t>
            </a:r>
            <a:endParaRPr lang="en-US" sz="4800" dirty="0">
              <a:latin typeface="Rockwell" panose="02060603020205020403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olo 4">
            <a:extLst>
              <a:ext uri="{FF2B5EF4-FFF2-40B4-BE49-F238E27FC236}">
                <a16:creationId xmlns:a16="http://schemas.microsoft.com/office/drawing/2014/main" id="{7AAD60B7-855A-469E-9367-BC391275BFAC}"/>
              </a:ext>
            </a:extLst>
          </p:cNvPr>
          <p:cNvSpPr txBox="1">
            <a:spLocks/>
          </p:cNvSpPr>
          <p:nvPr/>
        </p:nvSpPr>
        <p:spPr>
          <a:xfrm>
            <a:off x="201402" y="4635595"/>
            <a:ext cx="5595835" cy="2794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latin typeface="Rockwell" panose="02060603020205020403" pitchFamily="18" charset="0"/>
              </a:rPr>
              <a:t>Edvin</a:t>
            </a:r>
            <a:r>
              <a:rPr lang="en-US" sz="4800" dirty="0">
                <a:latin typeface="Rockwell" panose="02060603020205020403" pitchFamily="18" charset="0"/>
              </a:rPr>
              <a:t> </a:t>
            </a:r>
            <a:r>
              <a:rPr lang="en-US" sz="4800" dirty="0" err="1">
                <a:latin typeface="Rockwell" panose="02060603020205020403" pitchFamily="18" charset="0"/>
              </a:rPr>
              <a:t>Fako</a:t>
            </a:r>
            <a:r>
              <a:rPr lang="en-US" sz="4800" dirty="0">
                <a:latin typeface="Rockwell" panose="02060603020205020403" pitchFamily="18" charset="0"/>
              </a:rPr>
              <a:t>, </a:t>
            </a:r>
            <a:r>
              <a:rPr lang="it-IT" sz="4800" dirty="0">
                <a:latin typeface="Rockwell" panose="02060603020205020403" pitchFamily="18" charset="0"/>
              </a:rPr>
              <a:t>Prof. </a:t>
            </a:r>
            <a:r>
              <a:rPr lang="it-IT" sz="4800" dirty="0" err="1">
                <a:latin typeface="Rockwell" panose="02060603020205020403" pitchFamily="18" charset="0"/>
              </a:rPr>
              <a:t>Núria</a:t>
            </a:r>
            <a:r>
              <a:rPr lang="it-IT" sz="4800" dirty="0">
                <a:latin typeface="Rockwell" panose="02060603020205020403" pitchFamily="18" charset="0"/>
              </a:rPr>
              <a:t> López Group, ICIQ</a:t>
            </a:r>
            <a:r>
              <a:rPr lang="en-US" sz="4800" dirty="0">
                <a:latin typeface="Rockwell" panose="02060603020205020403" pitchFamily="18" charset="0"/>
              </a:rPr>
              <a:t> </a:t>
            </a:r>
          </a:p>
        </p:txBody>
      </p:sp>
      <p:pic>
        <p:nvPicPr>
          <p:cNvPr id="8" name="Immagine 7" descr="Immagine che contiene persona, cielo, interni, donna&#10;&#10;Descrizione generata con affidabilità molto elevata">
            <a:extLst>
              <a:ext uri="{FF2B5EF4-FFF2-40B4-BE49-F238E27FC236}">
                <a16:creationId xmlns:a16="http://schemas.microsoft.com/office/drawing/2014/main" id="{94B4BB20-2783-4258-B2FE-D4C2F952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0001-1615">
            <a:hlinkClick r:id="" action="ppaction://media"/>
            <a:extLst>
              <a:ext uri="{FF2B5EF4-FFF2-40B4-BE49-F238E27FC236}">
                <a16:creationId xmlns:a16="http://schemas.microsoft.com/office/drawing/2014/main" id="{5BB489B9-3A61-41D3-B94E-705ED59714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6250BBAD-708D-4271-8926-F14B558A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7D486770-C317-487E-8FCD-84E7B0B78D50}"/>
              </a:ext>
            </a:extLst>
          </p:cNvPr>
          <p:cNvCxnSpPr>
            <a:cxnSpLocks/>
          </p:cNvCxnSpPr>
          <p:nvPr/>
        </p:nvCxnSpPr>
        <p:spPr>
          <a:xfrm flipH="1">
            <a:off x="8189843" y="1008227"/>
            <a:ext cx="2054087" cy="1660574"/>
          </a:xfrm>
          <a:prstGeom prst="straightConnector1">
            <a:avLst/>
          </a:prstGeom>
          <a:ln w="63500">
            <a:solidFill>
              <a:srgbClr val="FF0000"/>
            </a:solidFill>
            <a:tailEnd type="arrow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A6ACBF-51D8-490B-8A05-2C699452C61D}"/>
              </a:ext>
            </a:extLst>
          </p:cNvPr>
          <p:cNvSpPr txBox="1"/>
          <p:nvPr/>
        </p:nvSpPr>
        <p:spPr>
          <a:xfrm>
            <a:off x="8681858" y="365125"/>
            <a:ext cx="285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FF0000"/>
                </a:solidFill>
              </a:rPr>
              <a:t>Il catalizzatore</a:t>
            </a:r>
          </a:p>
        </p:txBody>
      </p:sp>
    </p:spTree>
    <p:extLst>
      <p:ext uri="{BB962C8B-B14F-4D97-AF65-F5344CB8AC3E}">
        <p14:creationId xmlns:p14="http://schemas.microsoft.com/office/powerpoint/2010/main" val="310427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2FA625-FE25-4D67-AFCB-1EAA7917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mdtest">
            <a:hlinkClick r:id="" action="ppaction://media"/>
            <a:extLst>
              <a:ext uri="{FF2B5EF4-FFF2-40B4-BE49-F238E27FC236}">
                <a16:creationId xmlns:a16="http://schemas.microsoft.com/office/drawing/2014/main" id="{9BAE9267-6E30-4E5C-BE31-BEF8C15796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C00F14-134F-4421-9B0F-FB55B261D8EB}"/>
              </a:ext>
            </a:extLst>
          </p:cNvPr>
          <p:cNvSpPr txBox="1"/>
          <p:nvPr/>
        </p:nvSpPr>
        <p:spPr>
          <a:xfrm>
            <a:off x="9064486" y="6079539"/>
            <a:ext cx="157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highlight>
                  <a:srgbClr val="F7800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-273 °C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267671-8216-4B06-8545-C9E0912F5746}"/>
              </a:ext>
            </a:extLst>
          </p:cNvPr>
          <p:cNvSpPr txBox="1"/>
          <p:nvPr/>
        </p:nvSpPr>
        <p:spPr>
          <a:xfrm>
            <a:off x="9169724" y="127426"/>
            <a:ext cx="1555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highlight>
                  <a:srgbClr val="F7800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229 °C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453F0-C2A3-452B-B574-8D9ED8F58EF5}"/>
              </a:ext>
            </a:extLst>
          </p:cNvPr>
          <p:cNvSpPr txBox="1"/>
          <p:nvPr/>
        </p:nvSpPr>
        <p:spPr>
          <a:xfrm>
            <a:off x="9598418" y="2496230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highlight>
                  <a:srgbClr val="F7800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27°C</a:t>
            </a:r>
          </a:p>
        </p:txBody>
      </p:sp>
    </p:spTree>
    <p:extLst>
      <p:ext uri="{BB962C8B-B14F-4D97-AF65-F5344CB8AC3E}">
        <p14:creationId xmlns:p14="http://schemas.microsoft.com/office/powerpoint/2010/main" val="359010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59032-F7DE-47F6-AA4C-FB8E76B0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cambiamenti-climatici">
            <a:hlinkClick r:id="" action="ppaction://media"/>
            <a:extLst>
              <a:ext uri="{FF2B5EF4-FFF2-40B4-BE49-F238E27FC236}">
                <a16:creationId xmlns:a16="http://schemas.microsoft.com/office/drawing/2014/main" id="{2A883135-19D1-4A8D-BDD3-E1EF86D54A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278797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0546DD5C-D197-487B-A1AD-8792D395B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221163"/>
            <a:ext cx="8280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t-IT" sz="4000" dirty="0">
                <a:latin typeface="Constantia" panose="02030602050306030303" pitchFamily="18" charset="0"/>
              </a:rPr>
              <a:t>14 Early-Stage Researchers</a:t>
            </a:r>
            <a:endParaRPr lang="en-GB" altLang="it-IT" sz="4000" dirty="0">
              <a:latin typeface="Constantia" panose="02030602050306030303" pitchFamily="18" charset="0"/>
            </a:endParaRPr>
          </a:p>
          <a:p>
            <a:pPr eaLnBrk="1" hangingPunct="1"/>
            <a:endParaRPr lang="en-GB" altLang="it-IT" sz="4000" dirty="0"/>
          </a:p>
        </p:txBody>
      </p:sp>
      <p:pic>
        <p:nvPicPr>
          <p:cNvPr id="5" name="Picture 15" descr="VladislavB.jpg">
            <a:extLst>
              <a:ext uri="{FF2B5EF4-FFF2-40B4-BE49-F238E27FC236}">
                <a16:creationId xmlns:a16="http://schemas.microsoft.com/office/drawing/2014/main" id="{E14D2EC3-6FE5-479D-B41D-A20BFFB0F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708275"/>
            <a:ext cx="10096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 descr="rPittkowski.jpg">
            <a:extLst>
              <a:ext uri="{FF2B5EF4-FFF2-40B4-BE49-F238E27FC236}">
                <a16:creationId xmlns:a16="http://schemas.microsoft.com/office/drawing/2014/main" id="{2C272EB0-716F-4716-9622-9E2ADCA6F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445125"/>
            <a:ext cx="10350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pKrtil.jpg">
            <a:extLst>
              <a:ext uri="{FF2B5EF4-FFF2-40B4-BE49-F238E27FC236}">
                <a16:creationId xmlns:a16="http://schemas.microsoft.com/office/drawing/2014/main" id="{0B939814-6866-46B1-8CC0-5540529D5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88913"/>
            <a:ext cx="72231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ChunmiaoYe.jpg">
            <a:extLst>
              <a:ext uri="{FF2B5EF4-FFF2-40B4-BE49-F238E27FC236}">
                <a16:creationId xmlns:a16="http://schemas.microsoft.com/office/drawing/2014/main" id="{BFEA987A-2896-445A-AFA2-C0EAF27AE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76700"/>
            <a:ext cx="8159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mMonteiro.jpg">
            <a:extLst>
              <a:ext uri="{FF2B5EF4-FFF2-40B4-BE49-F238E27FC236}">
                <a16:creationId xmlns:a16="http://schemas.microsoft.com/office/drawing/2014/main" id="{B049FB38-9C24-45A2-A1B2-0B0428E38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88" y="2708275"/>
            <a:ext cx="8159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 descr="mKoper.jpg">
            <a:extLst>
              <a:ext uri="{FF2B5EF4-FFF2-40B4-BE49-F238E27FC236}">
                <a16:creationId xmlns:a16="http://schemas.microsoft.com/office/drawing/2014/main" id="{36B0A11B-6606-42A8-9E54-B3C025211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" y="1342478"/>
            <a:ext cx="6905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dSpryridon.jpg">
            <a:extLst>
              <a:ext uri="{FF2B5EF4-FFF2-40B4-BE49-F238E27FC236}">
                <a16:creationId xmlns:a16="http://schemas.microsoft.com/office/drawing/2014/main" id="{AB352F42-7B54-4A0D-B13C-37D1FFACA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08275"/>
            <a:ext cx="75088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tKutlusoy.jpg">
            <a:extLst>
              <a:ext uri="{FF2B5EF4-FFF2-40B4-BE49-F238E27FC236}">
                <a16:creationId xmlns:a16="http://schemas.microsoft.com/office/drawing/2014/main" id="{60DD7120-52FE-4115-90B6-4F6E94C38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445125"/>
            <a:ext cx="9048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jRossmeil.jpg">
            <a:extLst>
              <a:ext uri="{FF2B5EF4-FFF2-40B4-BE49-F238E27FC236}">
                <a16:creationId xmlns:a16="http://schemas.microsoft.com/office/drawing/2014/main" id="{77059139-4E75-45CD-96E3-B3E021BA0B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913"/>
            <a:ext cx="7207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dSettipani.jpg">
            <a:extLst>
              <a:ext uri="{FF2B5EF4-FFF2-40B4-BE49-F238E27FC236}">
                <a16:creationId xmlns:a16="http://schemas.microsoft.com/office/drawing/2014/main" id="{16448991-8211-4439-A2B4-5FDC3DC54C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0" y="2708275"/>
            <a:ext cx="10715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 descr="nHossain.jpg">
            <a:extLst>
              <a:ext uri="{FF2B5EF4-FFF2-40B4-BE49-F238E27FC236}">
                <a16:creationId xmlns:a16="http://schemas.microsoft.com/office/drawing/2014/main" id="{097311BB-8BDD-4385-835C-0A2BD5BAE4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708275"/>
            <a:ext cx="10541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4" descr="tKallio.jpg">
            <a:extLst>
              <a:ext uri="{FF2B5EF4-FFF2-40B4-BE49-F238E27FC236}">
                <a16:creationId xmlns:a16="http://schemas.microsoft.com/office/drawing/2014/main" id="{184DB64E-B609-49A1-A611-E22C26829F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7" y="151057"/>
            <a:ext cx="7159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dPavesi.jpg">
            <a:extLst>
              <a:ext uri="{FF2B5EF4-FFF2-40B4-BE49-F238E27FC236}">
                <a16:creationId xmlns:a16="http://schemas.microsoft.com/office/drawing/2014/main" id="{31985FC0-3B6C-414E-9857-A21046163F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3" y="5445125"/>
            <a:ext cx="83661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 descr="MatthewP.jpg">
            <a:extLst>
              <a:ext uri="{FF2B5EF4-FFF2-40B4-BE49-F238E27FC236}">
                <a16:creationId xmlns:a16="http://schemas.microsoft.com/office/drawing/2014/main" id="{22823492-0267-47AC-A1B0-FFF76E47AF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5445125"/>
            <a:ext cx="9112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 descr="kjSchouten.jpg">
            <a:extLst>
              <a:ext uri="{FF2B5EF4-FFF2-40B4-BE49-F238E27FC236}">
                <a16:creationId xmlns:a16="http://schemas.microsoft.com/office/drawing/2014/main" id="{65CC2987-377D-416C-ACC1-E57D0376CA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1342477"/>
            <a:ext cx="7159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 descr="DjDonn.jpg">
            <a:extLst>
              <a:ext uri="{FF2B5EF4-FFF2-40B4-BE49-F238E27FC236}">
                <a16:creationId xmlns:a16="http://schemas.microsoft.com/office/drawing/2014/main" id="{F6EB7D07-E7EE-41F3-A959-1564F9A552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445125"/>
            <a:ext cx="9461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RicardoM.jpg">
            <a:extLst>
              <a:ext uri="{FF2B5EF4-FFF2-40B4-BE49-F238E27FC236}">
                <a16:creationId xmlns:a16="http://schemas.microsoft.com/office/drawing/2014/main" id="{59007EC6-3986-4829-ACB0-E86B8AB38D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445125"/>
            <a:ext cx="9810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" descr="eInstuli.jpg">
            <a:extLst>
              <a:ext uri="{FF2B5EF4-FFF2-40B4-BE49-F238E27FC236}">
                <a16:creationId xmlns:a16="http://schemas.microsoft.com/office/drawing/2014/main" id="{A1987566-4DD3-4CC7-A454-088049C56C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44" y="115094"/>
            <a:ext cx="7175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3" descr="FedericoD.jpg">
            <a:extLst>
              <a:ext uri="{FF2B5EF4-FFF2-40B4-BE49-F238E27FC236}">
                <a16:creationId xmlns:a16="http://schemas.microsoft.com/office/drawing/2014/main" id="{65D65563-CC40-4674-8209-8131FECA7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08275"/>
            <a:ext cx="11080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5" descr="PaulinaP.jpg">
            <a:extLst>
              <a:ext uri="{FF2B5EF4-FFF2-40B4-BE49-F238E27FC236}">
                <a16:creationId xmlns:a16="http://schemas.microsoft.com/office/drawing/2014/main" id="{80FC251E-8BC2-4428-82A0-27C204B3058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0" y="4076700"/>
            <a:ext cx="1058863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9" descr="nLopez.jpg">
            <a:extLst>
              <a:ext uri="{FF2B5EF4-FFF2-40B4-BE49-F238E27FC236}">
                <a16:creationId xmlns:a16="http://schemas.microsoft.com/office/drawing/2014/main" id="{F1943A48-6E71-42FF-9E00-574469EA1A1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22" y="1373708"/>
            <a:ext cx="7159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663EC887-95DC-4940-909A-9E2ACE49F761}"/>
              </a:ext>
            </a:extLst>
          </p:cNvPr>
          <p:cNvSpPr txBox="1">
            <a:spLocks/>
          </p:cNvSpPr>
          <p:nvPr/>
        </p:nvSpPr>
        <p:spPr bwMode="auto">
          <a:xfrm>
            <a:off x="2747169" y="1266825"/>
            <a:ext cx="3854453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it-IT" sz="4000" dirty="0">
                <a:latin typeface="Constantia" panose="02030602050306030303" pitchFamily="18" charset="0"/>
              </a:rPr>
              <a:t>7 group leaders</a:t>
            </a:r>
          </a:p>
        </p:txBody>
      </p:sp>
      <p:pic>
        <p:nvPicPr>
          <p:cNvPr id="27" name="Picture 4" descr="heyrosky-logo.png">
            <a:extLst>
              <a:ext uri="{FF2B5EF4-FFF2-40B4-BE49-F238E27FC236}">
                <a16:creationId xmlns:a16="http://schemas.microsoft.com/office/drawing/2014/main" id="{8187B392-8ED6-4D1D-A024-F8977707916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00" y="2935285"/>
            <a:ext cx="26543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leiden-logo.png">
            <a:extLst>
              <a:ext uri="{FF2B5EF4-FFF2-40B4-BE49-F238E27FC236}">
                <a16:creationId xmlns:a16="http://schemas.microsoft.com/office/drawing/2014/main" id="{A216CF2C-4642-4CE2-80BC-62CA47031C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350" y="5545138"/>
            <a:ext cx="1333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opehangen-logo.png">
            <a:extLst>
              <a:ext uri="{FF2B5EF4-FFF2-40B4-BE49-F238E27FC236}">
                <a16:creationId xmlns:a16="http://schemas.microsoft.com/office/drawing/2014/main" id="{57DFC030-0B62-4F40-A95C-C85A6D915C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831" y="35183"/>
            <a:ext cx="34242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aalto-logo.png">
            <a:extLst>
              <a:ext uri="{FF2B5EF4-FFF2-40B4-BE49-F238E27FC236}">
                <a16:creationId xmlns:a16="http://schemas.microsoft.com/office/drawing/2014/main" id="{2FDE70EA-8E37-48ED-B496-70CDACD5424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675" y="1366842"/>
            <a:ext cx="1300162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 descr="iciq-logo.png">
            <a:extLst>
              <a:ext uri="{FF2B5EF4-FFF2-40B4-BE49-F238E27FC236}">
                <a16:creationId xmlns:a16="http://schemas.microsoft.com/office/drawing/2014/main" id="{A6C0021D-C137-4BA5-B411-D67B3A46C03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463" y="5484024"/>
            <a:ext cx="9366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0" descr="denora-logo.png">
            <a:extLst>
              <a:ext uri="{FF2B5EF4-FFF2-40B4-BE49-F238E27FC236}">
                <a16:creationId xmlns:a16="http://schemas.microsoft.com/office/drawing/2014/main" id="{EB42C35F-5885-44B8-9B83-7F1BAC4391E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1" y="4308478"/>
            <a:ext cx="35353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1" descr="avantium-logo.png">
            <a:extLst>
              <a:ext uri="{FF2B5EF4-FFF2-40B4-BE49-F238E27FC236}">
                <a16:creationId xmlns:a16="http://schemas.microsoft.com/office/drawing/2014/main" id="{A3897D06-1331-4C6C-ACBF-FBA8AC9773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31" y="1373708"/>
            <a:ext cx="15287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1" descr="elcorel.png">
            <a:extLst>
              <a:ext uri="{FF2B5EF4-FFF2-40B4-BE49-F238E27FC236}">
                <a16:creationId xmlns:a16="http://schemas.microsoft.com/office/drawing/2014/main" id="{069C5C71-2B6F-4C2E-99C8-226B7FC842B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2" y="1"/>
            <a:ext cx="3121258" cy="119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32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Pavesi.jpg">
            <a:extLst>
              <a:ext uri="{FF2B5EF4-FFF2-40B4-BE49-F238E27FC236}">
                <a16:creationId xmlns:a16="http://schemas.microsoft.com/office/drawing/2014/main" id="{8D57B08A-EAB3-489D-A874-FAC0C2191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3774782"/>
            <a:ext cx="1115999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RicardoM.jpg">
            <a:extLst>
              <a:ext uri="{FF2B5EF4-FFF2-40B4-BE49-F238E27FC236}">
                <a16:creationId xmlns:a16="http://schemas.microsoft.com/office/drawing/2014/main" id="{83626411-C340-4C0C-A6FA-E56DF60BE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6" y="5395616"/>
            <a:ext cx="1308706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8" descr="eInstuli.jpg">
            <a:extLst>
              <a:ext uri="{FF2B5EF4-FFF2-40B4-BE49-F238E27FC236}">
                <a16:creationId xmlns:a16="http://schemas.microsoft.com/office/drawing/2014/main" id="{F180D520-5CD2-4A08-950D-868B04A95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811694"/>
            <a:ext cx="957176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FedericoD.jpg">
            <a:extLst>
              <a:ext uri="{FF2B5EF4-FFF2-40B4-BE49-F238E27FC236}">
                <a16:creationId xmlns:a16="http://schemas.microsoft.com/office/drawing/2014/main" id="{6CEAD7C9-36D9-4EF2-9780-C3C7C3114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4" y="5394028"/>
            <a:ext cx="1475946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858C4C-5662-407E-89C3-C1374A36FDE2}"/>
              </a:ext>
            </a:extLst>
          </p:cNvPr>
          <p:cNvSpPr txBox="1"/>
          <p:nvPr/>
        </p:nvSpPr>
        <p:spPr>
          <a:xfrm>
            <a:off x="4675216" y="4110061"/>
            <a:ext cx="6553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Rockwell" panose="02060603020205020403" pitchFamily="18" charset="0"/>
              </a:rPr>
              <a:t>4 italiani su 21 = 19%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A9DAD8-2630-46C8-9974-86279D4D0554}"/>
              </a:ext>
            </a:extLst>
          </p:cNvPr>
          <p:cNvSpPr txBox="1"/>
          <p:nvPr/>
        </p:nvSpPr>
        <p:spPr>
          <a:xfrm>
            <a:off x="2652699" y="5214782"/>
            <a:ext cx="10205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Rockwell" panose="02060603020205020403" pitchFamily="18" charset="0"/>
              </a:rPr>
              <a:t>italiani = 0.8% della popolazione mondiale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27B3D52-C61A-4152-8511-9BE9E59CD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384860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ED83143D-6625-45A9-94F3-103935ABD84F}"/>
              </a:ext>
            </a:extLst>
          </p:cNvPr>
          <p:cNvSpPr/>
          <p:nvPr/>
        </p:nvSpPr>
        <p:spPr>
          <a:xfrm>
            <a:off x="190500" y="2276727"/>
            <a:ext cx="2271713" cy="723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1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2" descr="Immagine che contiene clipart&#10;&#10;Descrizione generata con affidabilità elevata">
            <a:extLst>
              <a:ext uri="{FF2B5EF4-FFF2-40B4-BE49-F238E27FC236}">
                <a16:creationId xmlns:a16="http://schemas.microsoft.com/office/drawing/2014/main" id="{113E1F0F-3E6D-4F5C-9C7F-560E4FAF7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671638"/>
            <a:ext cx="8509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80A7BEF-FAB7-4C44-BE38-1170B459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1600200"/>
            <a:ext cx="14478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612DB244-E1BC-4043-8853-2366D83C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4164013"/>
            <a:ext cx="90011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8E5015CA-0A77-413A-885C-C6A1EAD07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8" y="4092575"/>
            <a:ext cx="1044575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sellaDiTesto 10">
            <a:extLst>
              <a:ext uri="{FF2B5EF4-FFF2-40B4-BE49-F238E27FC236}">
                <a16:creationId xmlns:a16="http://schemas.microsoft.com/office/drawing/2014/main" id="{A8B6A915-1C3D-482D-B8BE-8678B9D67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763" y="2919413"/>
            <a:ext cx="3078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it-IT" altLang="it-IT" sz="3200" u="sng">
                <a:solidFill>
                  <a:srgbClr val="0000FF"/>
                </a:solidFill>
                <a:latin typeface="Constantia" panose="02030602050306030303" pitchFamily="18" charset="0"/>
              </a:rPr>
              <a:t>www.elcorel.org</a:t>
            </a:r>
          </a:p>
        </p:txBody>
      </p:sp>
      <p:sp>
        <p:nvSpPr>
          <p:cNvPr id="9" name="CasellaDiTesto 21">
            <a:extLst>
              <a:ext uri="{FF2B5EF4-FFF2-40B4-BE49-F238E27FC236}">
                <a16:creationId xmlns:a16="http://schemas.microsoft.com/office/drawing/2014/main" id="{4AE220AD-E23E-4768-B830-4D46A848D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388" y="5351463"/>
            <a:ext cx="1404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it-IT" altLang="it-IT" sz="3200">
                <a:solidFill>
                  <a:srgbClr val="0000FF"/>
                </a:solidFill>
                <a:latin typeface="Constantia" panose="02030602050306030303" pitchFamily="18" charset="0"/>
              </a:rPr>
              <a:t>Elcorel</a:t>
            </a:r>
          </a:p>
        </p:txBody>
      </p:sp>
      <p:sp>
        <p:nvSpPr>
          <p:cNvPr id="10" name="Rettangolo 11">
            <a:extLst>
              <a:ext uri="{FF2B5EF4-FFF2-40B4-BE49-F238E27FC236}">
                <a16:creationId xmlns:a16="http://schemas.microsoft.com/office/drawing/2014/main" id="{37BE0DA2-C7C8-48D4-ACB8-E2DFC5056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2919413"/>
            <a:ext cx="4014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it-IT" altLang="it-IT" sz="3200">
                <a:solidFill>
                  <a:srgbClr val="0000FF"/>
                </a:solidFill>
                <a:latin typeface="Constantia" panose="02030602050306030303" pitchFamily="18" charset="0"/>
              </a:rPr>
              <a:t>elcorel@jh-inst.cas.cz</a:t>
            </a:r>
          </a:p>
        </p:txBody>
      </p:sp>
      <p:sp>
        <p:nvSpPr>
          <p:cNvPr id="11" name="CasellaDiTesto 23">
            <a:extLst>
              <a:ext uri="{FF2B5EF4-FFF2-40B4-BE49-F238E27FC236}">
                <a16:creationId xmlns:a16="http://schemas.microsoft.com/office/drawing/2014/main" id="{525F12DC-1102-491F-9E6D-93477CD80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088" y="5246688"/>
            <a:ext cx="2925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it-IT" altLang="it-IT" sz="3200">
                <a:solidFill>
                  <a:srgbClr val="0000FF"/>
                </a:solidFill>
                <a:latin typeface="Constantia" panose="02030602050306030303" pitchFamily="18" charset="0"/>
              </a:rPr>
              <a:t>@elcorelprague</a:t>
            </a:r>
          </a:p>
        </p:txBody>
      </p:sp>
      <p:pic>
        <p:nvPicPr>
          <p:cNvPr id="12" name="Picture 21" descr="elcorel.png">
            <a:extLst>
              <a:ext uri="{FF2B5EF4-FFF2-40B4-BE49-F238E27FC236}">
                <a16:creationId xmlns:a16="http://schemas.microsoft.com/office/drawing/2014/main" id="{E4D28554-119B-4B70-9A0B-C0AFBBA25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722" y="25153"/>
            <a:ext cx="4070477" cy="156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MSCA logo.png">
            <a:extLst>
              <a:ext uri="{FF2B5EF4-FFF2-40B4-BE49-F238E27FC236}">
                <a16:creationId xmlns:a16="http://schemas.microsoft.com/office/drawing/2014/main" id="{A1CBC8B9-EDFD-4FB3-9388-224D4550BF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286000" cy="221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EU Horizon 2020.jpg">
            <a:extLst>
              <a:ext uri="{FF2B5EF4-FFF2-40B4-BE49-F238E27FC236}">
                <a16:creationId xmlns:a16="http://schemas.microsoft.com/office/drawing/2014/main" id="{972E4F09-5BEE-447C-A196-140C95A31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44" y="6118226"/>
            <a:ext cx="5708325" cy="74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91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E575BC-4331-48A1-B041-4C0545E2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6" y="2987418"/>
            <a:ext cx="5712824" cy="1325563"/>
          </a:xfrm>
        </p:spPr>
        <p:txBody>
          <a:bodyPr>
            <a:noAutofit/>
          </a:bodyPr>
          <a:lstStyle/>
          <a:p>
            <a:pPr algn="ctr"/>
            <a:r>
              <a:rPr lang="it-IT" sz="5400" dirty="0">
                <a:latin typeface="Rockwell" panose="02060603020205020403" pitchFamily="18" charset="0"/>
              </a:rPr>
              <a:t>Grazie a tutti per la vostra attenzione!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53513C8-7A6E-4AE2-BA74-9F21EBD6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Segnaposto contenuto 4" descr="Immagine che contiene persona, uomo, montagna, sorridente&#10;&#10;Descrizione generata con affidabilità molto elevata">
            <a:extLst>
              <a:ext uri="{FF2B5EF4-FFF2-40B4-BE49-F238E27FC236}">
                <a16:creationId xmlns:a16="http://schemas.microsoft.com/office/drawing/2014/main" id="{2EB4A644-84B5-44C8-91F9-BC759B46E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26647" b="-2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349BE0B-9C25-4260-A156-916EE9DA9E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r="34494" b="1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persona, posando, gruppo, fotografia&#10;&#10;Descrizione generata con affidabilità molto elevata">
            <a:extLst>
              <a:ext uri="{FF2B5EF4-FFF2-40B4-BE49-F238E27FC236}">
                <a16:creationId xmlns:a16="http://schemas.microsoft.com/office/drawing/2014/main" id="{837B3066-066B-45F7-943F-36FC8C6AF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20" b="-4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1606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497C3FE8-A1A9-48EA-823D-03B7DF55F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25938"/>
            <a:ext cx="12192000" cy="1655762"/>
          </a:xfrm>
        </p:spPr>
        <p:txBody>
          <a:bodyPr>
            <a:noAutofit/>
          </a:bodyPr>
          <a:lstStyle/>
          <a:p>
            <a:r>
              <a:rPr lang="it-IT" sz="6000" dirty="0">
                <a:hlinkClick r:id="rId2"/>
              </a:rPr>
              <a:t>https://play.kahoot.it/#/k/664ba4e8-98e9-4a22-a618-0e4dae627c58</a:t>
            </a:r>
            <a:endParaRPr lang="it-IT" sz="6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8025F9-C780-454D-9B36-66B3D23A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489140"/>
            <a:ext cx="6343650" cy="35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Earth Timelapses show climate change">
            <a:hlinkClick r:id="" action="ppaction://media"/>
            <a:extLst>
              <a:ext uri="{FF2B5EF4-FFF2-40B4-BE49-F238E27FC236}">
                <a16:creationId xmlns:a16="http://schemas.microsoft.com/office/drawing/2014/main" id="{3C266D3B-631F-4BD5-AF78-955D87627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>
            <a:extLst>
              <a:ext uri="{FF2B5EF4-FFF2-40B4-BE49-F238E27FC236}">
                <a16:creationId xmlns:a16="http://schemas.microsoft.com/office/drawing/2014/main" id="{3AED5A63-E5AC-4580-AD79-E40F06B857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5400" b="1" dirty="0">
                <a:latin typeface="Rockwell" panose="02060603020205020403" pitchFamily="18" charset="0"/>
              </a:rPr>
              <a:t>Quali sono le cause del cambiamento climatico?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EC19144-4E1B-4D52-8E55-8B923A881395}"/>
              </a:ext>
            </a:extLst>
          </p:cNvPr>
          <p:cNvSpPr/>
          <p:nvPr/>
        </p:nvSpPr>
        <p:spPr>
          <a:xfrm>
            <a:off x="620266" y="1917360"/>
            <a:ext cx="29450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dirty="0"/>
              <a:t>I gas serra!</a:t>
            </a:r>
          </a:p>
        </p:txBody>
      </p:sp>
      <p:pic>
        <p:nvPicPr>
          <p:cNvPr id="7" name="Immagine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07983A9D-820C-4DE0-812C-194FF346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3" y="1701619"/>
            <a:ext cx="7421217" cy="5156381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04322987-D392-47AE-9E71-989C63E0B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91" y="4279809"/>
            <a:ext cx="1045351" cy="7694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4400" dirty="0">
                <a:latin typeface="+mn-lt"/>
              </a:rPr>
              <a:t>CO</a:t>
            </a:r>
            <a:r>
              <a:rPr lang="en-US" altLang="it-IT" sz="4400" baseline="-25000" dirty="0">
                <a:latin typeface="+mn-lt"/>
              </a:rPr>
              <a:t>2</a:t>
            </a:r>
            <a:endParaRPr lang="en-GB" altLang="it-IT" sz="4400" dirty="0">
              <a:latin typeface="+mn-lt"/>
            </a:endParaRPr>
          </a:p>
        </p:txBody>
      </p:sp>
      <p:pic>
        <p:nvPicPr>
          <p:cNvPr id="8" name="Picture 17" descr="fin.png">
            <a:extLst>
              <a:ext uri="{FF2B5EF4-FFF2-40B4-BE49-F238E27FC236}">
                <a16:creationId xmlns:a16="http://schemas.microsoft.com/office/drawing/2014/main" id="{8EE5A65B-4D90-46F4-8AFB-30C838A44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7" y="3483375"/>
            <a:ext cx="1759640" cy="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fin.png">
            <a:extLst>
              <a:ext uri="{FF2B5EF4-FFF2-40B4-BE49-F238E27FC236}">
                <a16:creationId xmlns:a16="http://schemas.microsoft.com/office/drawing/2014/main" id="{E4B1F909-C5BC-4AA8-BC28-389D8901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47" y="2454765"/>
            <a:ext cx="1550894" cy="1418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BDDA18E5-2EF5-4502-BC47-F708B8C61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571" y="3901315"/>
            <a:ext cx="1027845" cy="7694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4400" dirty="0">
                <a:latin typeface="+mn-lt"/>
              </a:rPr>
              <a:t>CH</a:t>
            </a:r>
            <a:r>
              <a:rPr lang="en-US" altLang="it-IT" sz="4400" baseline="-25000" dirty="0">
                <a:latin typeface="+mn-lt"/>
              </a:rPr>
              <a:t>4</a:t>
            </a:r>
            <a:endParaRPr lang="en-GB" altLang="it-IT" sz="4400" dirty="0">
              <a:latin typeface="+mn-lt"/>
            </a:endParaRPr>
          </a:p>
        </p:txBody>
      </p:sp>
      <p:pic>
        <p:nvPicPr>
          <p:cNvPr id="3" name="Immagine 2" descr="Immagine che contiene interni&#10;&#10;Descrizione generata con affidabilità elevata">
            <a:extLst>
              <a:ext uri="{FF2B5EF4-FFF2-40B4-BE49-F238E27FC236}">
                <a16:creationId xmlns:a16="http://schemas.microsoft.com/office/drawing/2014/main" id="{7770753E-CC38-4809-9322-6BE4D1D5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5418"/>
            <a:ext cx="3038475" cy="15049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A3E40B-2956-44FE-ADF8-D59E084201E0}"/>
              </a:ext>
            </a:extLst>
          </p:cNvPr>
          <p:cNvSpPr txBox="1"/>
          <p:nvPr/>
        </p:nvSpPr>
        <p:spPr>
          <a:xfrm>
            <a:off x="3079047" y="5439390"/>
            <a:ext cx="18801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Vapore acqueo</a:t>
            </a:r>
          </a:p>
        </p:txBody>
      </p:sp>
    </p:spTree>
    <p:extLst>
      <p:ext uri="{BB962C8B-B14F-4D97-AF65-F5344CB8AC3E}">
        <p14:creationId xmlns:p14="http://schemas.microsoft.com/office/powerpoint/2010/main" val="402822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24621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>
                <a:latin typeface="Rockwell" panose="02060603020205020403" pitchFamily="18" charset="0"/>
              </a:rPr>
              <a:t>Chi produce i gas serra?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6</a:t>
            </a:fld>
            <a:endParaRPr lang="it-IT"/>
          </a:p>
        </p:txBody>
      </p:sp>
      <p:pic>
        <p:nvPicPr>
          <p:cNvPr id="5" name="Immagine 4" descr="Immagine che contiene trasporto, arma, fumo, razzo&#10;&#10;Descrizione generata con affidabilità molto elevata">
            <a:extLst>
              <a:ext uri="{FF2B5EF4-FFF2-40B4-BE49-F238E27FC236}">
                <a16:creationId xmlns:a16="http://schemas.microsoft.com/office/drawing/2014/main" id="{D560A978-17C9-43A0-9C00-71877FEAA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899"/>
            <a:ext cx="6335783" cy="418301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32A08CE-EF6D-49EB-9BCE-2764FDB67350}"/>
              </a:ext>
            </a:extLst>
          </p:cNvPr>
          <p:cNvSpPr txBox="1"/>
          <p:nvPr/>
        </p:nvSpPr>
        <p:spPr>
          <a:xfrm>
            <a:off x="0" y="5274925"/>
            <a:ext cx="6335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500 litri di gas metano emessi al giorno!</a:t>
            </a:r>
          </a:p>
        </p:txBody>
      </p:sp>
      <p:pic>
        <p:nvPicPr>
          <p:cNvPr id="15" name="Immagine 14" descr="Immagine che contiene erba, mucca, mammifero, animale&#10;&#10;Descrizione generata con affidabilità molto elevata">
            <a:extLst>
              <a:ext uri="{FF2B5EF4-FFF2-40B4-BE49-F238E27FC236}">
                <a16:creationId xmlns:a16="http://schemas.microsoft.com/office/drawing/2014/main" id="{5AE1AAA6-5170-4CD8-8C5B-5A4F9F589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84" y="993900"/>
            <a:ext cx="5856215" cy="418301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CEBEEA-F3CB-47F2-A8EF-D3942093A8FE}"/>
              </a:ext>
            </a:extLst>
          </p:cNvPr>
          <p:cNvSpPr txBox="1"/>
          <p:nvPr/>
        </p:nvSpPr>
        <p:spPr>
          <a:xfrm>
            <a:off x="6299341" y="5372939"/>
            <a:ext cx="6335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35 litri per ogni litro di latte!</a:t>
            </a:r>
          </a:p>
        </p:txBody>
      </p:sp>
    </p:spTree>
    <p:extLst>
      <p:ext uri="{BB962C8B-B14F-4D97-AF65-F5344CB8AC3E}">
        <p14:creationId xmlns:p14="http://schemas.microsoft.com/office/powerpoint/2010/main" val="402762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CFA486-8E8F-4558-8D7B-819EF74C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35420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1A5198-A1C2-4CE0-989A-C4957D69FDFB}"/>
              </a:ext>
            </a:extLst>
          </p:cNvPr>
          <p:cNvSpPr txBox="1"/>
          <p:nvPr/>
        </p:nvSpPr>
        <p:spPr>
          <a:xfrm>
            <a:off x="8918714" y="1122016"/>
            <a:ext cx="29154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5 10</a:t>
            </a:r>
            <a:r>
              <a:rPr lang="it-IT" sz="4400" baseline="30000" dirty="0"/>
              <a:t>20</a:t>
            </a:r>
            <a:r>
              <a:rPr lang="it-IT" sz="4400" dirty="0"/>
              <a:t> J nel 2012 </a:t>
            </a:r>
          </a:p>
          <a:p>
            <a:endParaRPr lang="it-IT" sz="4400" dirty="0"/>
          </a:p>
          <a:p>
            <a:pPr algn="ctr"/>
            <a:endParaRPr lang="it-IT" sz="4400" dirty="0"/>
          </a:p>
          <a:p>
            <a:endParaRPr lang="it-IT" sz="4400" dirty="0"/>
          </a:p>
          <a:p>
            <a:endParaRPr lang="it-IT" sz="4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1035BF-A240-4526-B856-3BA2020E5D0D}"/>
              </a:ext>
            </a:extLst>
          </p:cNvPr>
          <p:cNvSpPr txBox="1"/>
          <p:nvPr/>
        </p:nvSpPr>
        <p:spPr>
          <a:xfrm>
            <a:off x="8735420" y="3429000"/>
            <a:ext cx="29154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8 10</a:t>
            </a:r>
            <a:r>
              <a:rPr lang="it-IT" sz="4400" baseline="30000" dirty="0"/>
              <a:t>20</a:t>
            </a:r>
            <a:r>
              <a:rPr lang="it-IT" sz="4400" dirty="0"/>
              <a:t> J previsti nel 2040</a:t>
            </a:r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68920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1A5198-A1C2-4CE0-989A-C4957D69FDFB}"/>
              </a:ext>
            </a:extLst>
          </p:cNvPr>
          <p:cNvSpPr txBox="1"/>
          <p:nvPr/>
        </p:nvSpPr>
        <p:spPr>
          <a:xfrm>
            <a:off x="8059114" y="1866702"/>
            <a:ext cx="38123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1 birra al giorno</a:t>
            </a:r>
          </a:p>
          <a:p>
            <a:endParaRPr lang="it-IT" sz="4400" dirty="0"/>
          </a:p>
          <a:p>
            <a:endParaRPr lang="it-IT" sz="4400" dirty="0"/>
          </a:p>
        </p:txBody>
      </p:sp>
      <p:pic>
        <p:nvPicPr>
          <p:cNvPr id="8" name="Immagine 7" descr="Immagine che contiene albero, vetro, tavolo, sedendo&#10;&#10;Descrizione generata con affidabilità molto elevata">
            <a:extLst>
              <a:ext uri="{FF2B5EF4-FFF2-40B4-BE49-F238E27FC236}">
                <a16:creationId xmlns:a16="http://schemas.microsoft.com/office/drawing/2014/main" id="{7F8591FE-8949-42AE-BB85-A3BA4A09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891"/>
            <a:ext cx="7784322" cy="441459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AED238-DCCB-4548-83D3-607819C560BD}"/>
              </a:ext>
            </a:extLst>
          </p:cNvPr>
          <p:cNvSpPr txBox="1"/>
          <p:nvPr/>
        </p:nvSpPr>
        <p:spPr>
          <a:xfrm>
            <a:off x="8059114" y="3124835"/>
            <a:ext cx="38123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50 anni (dai 20 ai 70 anni)  </a:t>
            </a:r>
          </a:p>
          <a:p>
            <a:endParaRPr lang="it-IT" sz="4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BBDCA50-BC48-4EAF-BE36-296A5D662D52}"/>
              </a:ext>
            </a:extLst>
          </p:cNvPr>
          <p:cNvSpPr txBox="1"/>
          <p:nvPr/>
        </p:nvSpPr>
        <p:spPr>
          <a:xfrm>
            <a:off x="8059114" y="4869774"/>
            <a:ext cx="42937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91250 ~ 1</a:t>
            </a:r>
            <a:r>
              <a:rPr lang="it-IT" sz="4400" baseline="30000" dirty="0"/>
              <a:t>5</a:t>
            </a:r>
            <a:r>
              <a:rPr lang="it-IT" sz="4400" dirty="0"/>
              <a:t> birre </a:t>
            </a:r>
          </a:p>
          <a:p>
            <a:endParaRPr lang="it-IT" sz="4400" dirty="0"/>
          </a:p>
        </p:txBody>
      </p:sp>
      <p:sp>
        <p:nvSpPr>
          <p:cNvPr id="11" name="Shape 72">
            <a:extLst>
              <a:ext uri="{FF2B5EF4-FFF2-40B4-BE49-F238E27FC236}">
                <a16:creationId xmlns:a16="http://schemas.microsoft.com/office/drawing/2014/main" id="{E0924A3E-F28E-46E5-BB3B-CBBECF1007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5400" b="1" dirty="0">
                <a:latin typeface="Rockwell" panose="02060603020205020403" pitchFamily="18" charset="0"/>
              </a:rPr>
              <a:t>Che significa </a:t>
            </a:r>
            <a:r>
              <a:rPr lang="it-IT" sz="5400" b="1" dirty="0"/>
              <a:t>8 10</a:t>
            </a:r>
            <a:r>
              <a:rPr lang="it-IT" sz="5400" b="1" baseline="30000" dirty="0"/>
              <a:t>20</a:t>
            </a:r>
            <a:r>
              <a:rPr lang="es-ES" sz="5400" b="1" dirty="0">
                <a:latin typeface="Rockwell" panose="02060603020205020403" pitchFamily="18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4247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9</a:t>
            </a:fld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2D02F69-59F4-4E76-94EB-7DA6002D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58"/>
            <a:ext cx="12179390" cy="686245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E78A0CA-6164-410E-8285-2C598067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165" y="0"/>
            <a:ext cx="5076225" cy="68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5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484</Words>
  <Application>Microsoft Office PowerPoint</Application>
  <PresentationFormat>Widescreen</PresentationFormat>
  <Paragraphs>115</Paragraphs>
  <Slides>34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Constantia</vt:lpstr>
      <vt:lpstr>Lato</vt:lpstr>
      <vt:lpstr>Rockwell</vt:lpstr>
      <vt:lpstr>Segoe UI Semibold</vt:lpstr>
      <vt:lpstr>Office Theme</vt:lpstr>
      <vt:lpstr>Foglia artificiale: realtà o magia?  </vt:lpstr>
      <vt:lpstr>PowerPoint Presentation</vt:lpstr>
      <vt:lpstr>PowerPoint Presentation</vt:lpstr>
      <vt:lpstr>PowerPoint Presentation</vt:lpstr>
      <vt:lpstr>PowerPoint Presentation</vt:lpstr>
      <vt:lpstr>Chi produce i gas serra?</vt:lpstr>
      <vt:lpstr>PowerPoint Presentation</vt:lpstr>
      <vt:lpstr>PowerPoint Presentation</vt:lpstr>
      <vt:lpstr>PowerPoint Presentation</vt:lpstr>
      <vt:lpstr>Energia, questa sconosciuta: Wh o J?</vt:lpstr>
      <vt:lpstr>Per farci un’idea</vt:lpstr>
      <vt:lpstr>E la fotosintesi?</vt:lpstr>
      <vt:lpstr>PowerPoint Presentation</vt:lpstr>
      <vt:lpstr>Altro che chimici, forestali!</vt:lpstr>
      <vt:lpstr>PowerPoint Presentation</vt:lpstr>
      <vt:lpstr>Un po’ più di Chim... Fisica</vt:lpstr>
      <vt:lpstr>PowerPoint Presentation</vt:lpstr>
      <vt:lpstr>PowerPoint Presentation</vt:lpstr>
      <vt:lpstr>PowerPoint Presentation</vt:lpstr>
      <vt:lpstr>PowerPoint Presentation</vt:lpstr>
      <vt:lpstr>Una storia d’amore tra CO2 e elettrone</vt:lpstr>
      <vt:lpstr>Quanto è “grande” una molecola?</vt:lpstr>
      <vt:lpstr>PowerPoint Presentation</vt:lpstr>
      <vt:lpstr>PowerPoint Presentation</vt:lpstr>
      <vt:lpstr>PowerPoint Presentation</vt:lpstr>
      <vt:lpstr>PowerPoint Presentation</vt:lpstr>
      <vt:lpstr>Divertendosi con le reazioni chimiche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Grazie a tutti per la vostra attenzione!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Foglia artificiale: realtà o magia?  </dc:title>
  <dc:creator>Federico Dattila</dc:creator>
  <cp:lastModifiedBy>Federico  Dattila</cp:lastModifiedBy>
  <cp:revision>14</cp:revision>
  <dcterms:created xsi:type="dcterms:W3CDTF">2018-11-14T16:25:00Z</dcterms:created>
  <dcterms:modified xsi:type="dcterms:W3CDTF">2025-12-10T17:08:55Z</dcterms:modified>
</cp:coreProperties>
</file>